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56" r:id="rId2"/>
    <p:sldId id="293" r:id="rId3"/>
    <p:sldId id="358" r:id="rId4"/>
    <p:sldId id="383" r:id="rId5"/>
    <p:sldId id="347" r:id="rId6"/>
    <p:sldId id="305" r:id="rId7"/>
    <p:sldId id="290" r:id="rId8"/>
    <p:sldId id="295" r:id="rId9"/>
    <p:sldId id="307" r:id="rId10"/>
    <p:sldId id="348" r:id="rId11"/>
    <p:sldId id="346" r:id="rId12"/>
    <p:sldId id="298" r:id="rId13"/>
    <p:sldId id="349" r:id="rId14"/>
    <p:sldId id="297" r:id="rId15"/>
    <p:sldId id="325" r:id="rId16"/>
    <p:sldId id="316" r:id="rId17"/>
    <p:sldId id="322" r:id="rId18"/>
    <p:sldId id="323" r:id="rId19"/>
    <p:sldId id="324" r:id="rId20"/>
    <p:sldId id="309" r:id="rId21"/>
    <p:sldId id="326" r:id="rId22"/>
    <p:sldId id="328" r:id="rId23"/>
    <p:sldId id="327" r:id="rId24"/>
    <p:sldId id="310" r:id="rId25"/>
    <p:sldId id="329" r:id="rId26"/>
    <p:sldId id="330" r:id="rId27"/>
    <p:sldId id="352" r:id="rId28"/>
    <p:sldId id="335" r:id="rId29"/>
    <p:sldId id="336" r:id="rId30"/>
    <p:sldId id="337" r:id="rId31"/>
    <p:sldId id="353" r:id="rId32"/>
    <p:sldId id="354" r:id="rId33"/>
    <p:sldId id="338" r:id="rId34"/>
    <p:sldId id="355" r:id="rId35"/>
    <p:sldId id="350" r:id="rId36"/>
    <p:sldId id="351" r:id="rId37"/>
    <p:sldId id="356" r:id="rId38"/>
    <p:sldId id="331" r:id="rId39"/>
    <p:sldId id="339" r:id="rId40"/>
    <p:sldId id="344" r:id="rId41"/>
    <p:sldId id="345" r:id="rId42"/>
    <p:sldId id="342" r:id="rId43"/>
    <p:sldId id="302" r:id="rId44"/>
    <p:sldId id="357" r:id="rId45"/>
    <p:sldId id="292" r:id="rId46"/>
    <p:sldId id="359" r:id="rId47"/>
    <p:sldId id="360" r:id="rId48"/>
    <p:sldId id="286" r:id="rId49"/>
    <p:sldId id="361" r:id="rId50"/>
    <p:sldId id="362" r:id="rId51"/>
    <p:sldId id="303" r:id="rId52"/>
    <p:sldId id="285" r:id="rId53"/>
    <p:sldId id="299" r:id="rId54"/>
    <p:sldId id="301" r:id="rId55"/>
    <p:sldId id="304" r:id="rId56"/>
    <p:sldId id="291" r:id="rId57"/>
    <p:sldId id="363" r:id="rId58"/>
    <p:sldId id="287" r:id="rId59"/>
    <p:sldId id="364" r:id="rId60"/>
    <p:sldId id="365" r:id="rId61"/>
    <p:sldId id="366" r:id="rId62"/>
    <p:sldId id="289" r:id="rId63"/>
    <p:sldId id="367" r:id="rId64"/>
    <p:sldId id="318" r:id="rId65"/>
    <p:sldId id="319" r:id="rId66"/>
    <p:sldId id="368" r:id="rId67"/>
    <p:sldId id="369" r:id="rId68"/>
    <p:sldId id="370" r:id="rId69"/>
    <p:sldId id="371" r:id="rId70"/>
    <p:sldId id="311" r:id="rId71"/>
    <p:sldId id="312" r:id="rId72"/>
    <p:sldId id="314" r:id="rId73"/>
    <p:sldId id="315" r:id="rId74"/>
    <p:sldId id="372" r:id="rId75"/>
    <p:sldId id="317" r:id="rId76"/>
    <p:sldId id="320" r:id="rId77"/>
    <p:sldId id="321" r:id="rId78"/>
    <p:sldId id="373" r:id="rId79"/>
    <p:sldId id="374" r:id="rId80"/>
    <p:sldId id="375" r:id="rId81"/>
    <p:sldId id="376" r:id="rId82"/>
    <p:sldId id="377" r:id="rId83"/>
    <p:sldId id="378" r:id="rId84"/>
    <p:sldId id="379" r:id="rId85"/>
    <p:sldId id="267" r:id="rId86"/>
  </p:sldIdLst>
  <p:sldSz cx="12192000" cy="6858000"/>
  <p:notesSz cx="666908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02E43ACA-4BB8-48FF-9385-4AF92AC2B127}">
          <p14:sldIdLst>
            <p14:sldId id="256"/>
            <p14:sldId id="293"/>
            <p14:sldId id="358"/>
            <p14:sldId id="383"/>
            <p14:sldId id="347"/>
            <p14:sldId id="305"/>
            <p14:sldId id="290"/>
            <p14:sldId id="295"/>
            <p14:sldId id="307"/>
            <p14:sldId id="348"/>
            <p14:sldId id="346"/>
            <p14:sldId id="298"/>
            <p14:sldId id="349"/>
            <p14:sldId id="297"/>
            <p14:sldId id="325"/>
            <p14:sldId id="316"/>
            <p14:sldId id="322"/>
            <p14:sldId id="323"/>
            <p14:sldId id="324"/>
            <p14:sldId id="309"/>
            <p14:sldId id="326"/>
            <p14:sldId id="328"/>
            <p14:sldId id="327"/>
            <p14:sldId id="310"/>
            <p14:sldId id="329"/>
            <p14:sldId id="330"/>
            <p14:sldId id="352"/>
            <p14:sldId id="335"/>
            <p14:sldId id="336"/>
            <p14:sldId id="337"/>
            <p14:sldId id="353"/>
            <p14:sldId id="354"/>
            <p14:sldId id="338"/>
            <p14:sldId id="355"/>
            <p14:sldId id="350"/>
            <p14:sldId id="351"/>
            <p14:sldId id="356"/>
            <p14:sldId id="331"/>
            <p14:sldId id="339"/>
            <p14:sldId id="344"/>
            <p14:sldId id="345"/>
            <p14:sldId id="342"/>
            <p14:sldId id="302"/>
            <p14:sldId id="357"/>
            <p14:sldId id="292"/>
            <p14:sldId id="359"/>
            <p14:sldId id="360"/>
            <p14:sldId id="286"/>
            <p14:sldId id="361"/>
            <p14:sldId id="362"/>
            <p14:sldId id="303"/>
            <p14:sldId id="285"/>
            <p14:sldId id="299"/>
            <p14:sldId id="301"/>
            <p14:sldId id="304"/>
            <p14:sldId id="291"/>
            <p14:sldId id="363"/>
            <p14:sldId id="287"/>
            <p14:sldId id="364"/>
            <p14:sldId id="365"/>
            <p14:sldId id="366"/>
            <p14:sldId id="289"/>
            <p14:sldId id="367"/>
            <p14:sldId id="318"/>
            <p14:sldId id="319"/>
            <p14:sldId id="368"/>
            <p14:sldId id="369"/>
            <p14:sldId id="370"/>
            <p14:sldId id="371"/>
            <p14:sldId id="311"/>
            <p14:sldId id="312"/>
            <p14:sldId id="314"/>
            <p14:sldId id="315"/>
            <p14:sldId id="372"/>
            <p14:sldId id="317"/>
            <p14:sldId id="320"/>
            <p14:sldId id="321"/>
            <p14:sldId id="373"/>
            <p14:sldId id="374"/>
            <p14:sldId id="375"/>
            <p14:sldId id="376"/>
            <p14:sldId id="377"/>
            <p14:sldId id="378"/>
            <p14:sldId id="379"/>
            <p14:sldId id="267"/>
          </p14:sldIdLst>
        </p14:section>
        <p14:section name="Naamloze sectie" id="{BE9142CF-2394-4D94-A88B-691CC9C723E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21E80C"/>
    <a:srgbClr val="562FC5"/>
    <a:srgbClr val="E60EBD"/>
    <a:srgbClr val="F10303"/>
    <a:srgbClr val="33C6F2"/>
    <a:srgbClr val="006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 autoAdjust="0"/>
    <p:restoredTop sz="66122" autoAdjust="0"/>
  </p:normalViewPr>
  <p:slideViewPr>
    <p:cSldViewPr snapToGrid="0" snapToObjects="1">
      <p:cViewPr varScale="1">
        <p:scale>
          <a:sx n="82" d="100"/>
          <a:sy n="82" d="100"/>
        </p:scale>
        <p:origin x="256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71CA9-A27F-554F-9BF3-DB06C79D5D98}" type="datetimeFigureOut">
              <a:rPr lang="nl-NL" smtClean="0"/>
              <a:t>18-11-2021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361B-A66A-E24C-9952-8B4A6CFBB92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1808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2BC63-C8D0-BB47-9ABB-77610BFC15EF}" type="datetimeFigureOut">
              <a:rPr lang="nl-NL" smtClean="0"/>
              <a:t>18-11-2021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E1D41-72C1-4F47-AF1C-DBB54EB7AF0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114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1273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231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528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579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241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596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204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285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856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652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60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80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893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404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946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988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588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83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649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738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0216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48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6363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65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1677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5165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1105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7455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1154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0888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737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8850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898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64870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0790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0659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4309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5159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6645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9420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60779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12734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12734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1273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9087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73535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14445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1706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04666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77954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nl-NL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MATERIALEN</a:t>
            </a:r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342900" indent="-342900" algn="l" rtl="0" fontAlgn="base">
              <a:buAutoNum type="arabicPeriod"/>
            </a:pPr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verschillende soorten karton </a:t>
            </a:r>
          </a:p>
          <a:p>
            <a:pPr marL="685800" lvl="1" indent="-228600" algn="l" rtl="0" fontAlgn="base">
              <a:buAutoNum type="arabicPeriod"/>
            </a:pPr>
            <a:r>
              <a:rPr lang="nl-NL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Golfkarton, dubbele laag, doosjes van </a:t>
            </a:r>
            <a:r>
              <a:rPr lang="nl-NL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cornflackes</a:t>
            </a:r>
            <a:r>
              <a:rPr lang="nl-NL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  zaagjes: groen (onder begeleiding: jonge kinderen, nadeel: oranje klepje)  en zwart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3. prikkers en schroeven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4. gele en grijze </a:t>
            </a:r>
            <a:r>
              <a:rPr lang="nl-NL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schoevendraaiers</a:t>
            </a:r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89612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nl-NL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MATERIALEN</a:t>
            </a:r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 verschillende soorten karton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  zaagjes: groen (onder begeleiding: jonge kinderen, nadeel: oranje klepje)  en zwart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3. prikkers en schroeven </a:t>
            </a:r>
          </a:p>
          <a:p>
            <a:pPr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	3cm van de rand</a:t>
            </a:r>
            <a:endParaRPr lang="nl-NL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nl-NL" sz="1800" dirty="0">
                <a:solidFill>
                  <a:srgbClr val="000000"/>
                </a:solidFill>
                <a:latin typeface="Calibri"/>
                <a:cs typeface="Calibri"/>
              </a:rPr>
              <a:t>                           Gele ring = prikker en schroevendraaier: handig in de hand voor jonge kleuters : differentiatie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/>
            </a:endParaRPr>
          </a:p>
          <a:p>
            <a:pPr fontAlgn="base"/>
            <a:r>
              <a:rPr lang="nl-NL" sz="18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4. gele en grijze </a:t>
            </a:r>
            <a:r>
              <a:rPr lang="nl-NL" sz="1800" b="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schoevendraaiers</a:t>
            </a:r>
            <a:r>
              <a:rPr lang="nl-NL" sz="18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 </a:t>
            </a:r>
            <a:r>
              <a:rPr lang="nl-NL" sz="1800" dirty="0">
                <a:solidFill>
                  <a:srgbClr val="000000"/>
                </a:solidFill>
                <a:latin typeface="Calibri"/>
                <a:cs typeface="Calibri"/>
              </a:rPr>
              <a:t>inclusief prikker bij de gele schroevendraaier.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83798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61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1068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7758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63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499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0290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64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63084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65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12768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66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2703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67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12734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68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31727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69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7664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70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99035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71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15836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72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48146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73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2168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9514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74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230193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75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02518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76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909107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77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497065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78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863901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79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373163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80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90387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81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652704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82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22831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83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6155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20045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84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1386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0E90D-64D6-4ACF-B8A0-43DFC70C4FF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499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03-840F-4749-9BBC-77F90E2F7EA7}" type="datetimeFigureOut">
              <a:rPr lang="nl-NL" smtClean="0"/>
              <a:t>18-11-2021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132-9F5C-6044-AC69-D0164F15BB8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259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03-840F-4749-9BBC-77F90E2F7EA7}" type="datetimeFigureOut">
              <a:rPr lang="nl-NL" smtClean="0"/>
              <a:t>18-11-2021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132-9F5C-6044-AC69-D0164F15BB8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117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03-840F-4749-9BBC-77F90E2F7EA7}" type="datetimeFigureOut">
              <a:rPr lang="nl-NL" smtClean="0"/>
              <a:t>18-11-2021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132-9F5C-6044-AC69-D0164F15BB8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1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03-840F-4749-9BBC-77F90E2F7EA7}" type="datetimeFigureOut">
              <a:rPr lang="nl-NL" smtClean="0"/>
              <a:t>18-11-2021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132-9F5C-6044-AC69-D0164F15BB8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954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03-840F-4749-9BBC-77F90E2F7EA7}" type="datetimeFigureOut">
              <a:rPr lang="nl-NL" smtClean="0"/>
              <a:t>18-11-2021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132-9F5C-6044-AC69-D0164F15BB8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59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03-840F-4749-9BBC-77F90E2F7EA7}" type="datetimeFigureOut">
              <a:rPr lang="nl-NL" smtClean="0"/>
              <a:t>18-11-2021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132-9F5C-6044-AC69-D0164F15BB8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24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03-840F-4749-9BBC-77F90E2F7EA7}" type="datetimeFigureOut">
              <a:rPr lang="nl-NL" smtClean="0"/>
              <a:t>18-11-2021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132-9F5C-6044-AC69-D0164F15BB8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43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03-840F-4749-9BBC-77F90E2F7EA7}" type="datetimeFigureOut">
              <a:rPr lang="nl-NL" smtClean="0"/>
              <a:t>18-11-2021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132-9F5C-6044-AC69-D0164F15BB8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03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03-840F-4749-9BBC-77F90E2F7EA7}" type="datetimeFigureOut">
              <a:rPr lang="nl-NL" smtClean="0"/>
              <a:t>18-11-2021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132-9F5C-6044-AC69-D0164F15BB8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586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03-840F-4749-9BBC-77F90E2F7EA7}" type="datetimeFigureOut">
              <a:rPr lang="nl-NL" smtClean="0"/>
              <a:t>18-11-2021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132-9F5C-6044-AC69-D0164F15BB8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14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03-840F-4749-9BBC-77F90E2F7EA7}" type="datetimeFigureOut">
              <a:rPr lang="nl-NL" smtClean="0"/>
              <a:t>18-11-2021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132-9F5C-6044-AC69-D0164F15BB8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94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73203-840F-4749-9BBC-77F90E2F7EA7}" type="datetimeFigureOut">
              <a:rPr lang="nl-NL" smtClean="0"/>
              <a:t>18-11-2021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ED132-9F5C-6044-AC69-D0164F15BB8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008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sv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3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0" Type="http://schemas.openxmlformats.org/officeDocument/2006/relationships/image" Target="../media/image49.png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0" Type="http://schemas.openxmlformats.org/officeDocument/2006/relationships/image" Target="../media/image50.png"/><Relationship Id="rId4" Type="http://schemas.openxmlformats.org/officeDocument/2006/relationships/image" Target="../media/image7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8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65.png"/><Relationship Id="rId4" Type="http://schemas.openxmlformats.org/officeDocument/2006/relationships/image" Target="../media/image8.pn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2.png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8.pn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82.png"/><Relationship Id="rId5" Type="http://schemas.openxmlformats.org/officeDocument/2006/relationships/image" Target="../media/image70.png"/><Relationship Id="rId10" Type="http://schemas.openxmlformats.org/officeDocument/2006/relationships/image" Target="../media/image81.png"/><Relationship Id="rId4" Type="http://schemas.openxmlformats.org/officeDocument/2006/relationships/image" Target="../media/image8.png"/><Relationship Id="rId9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doi.org/10.1109/MIM.2016.7777651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0.png"/><Relationship Id="rId3" Type="http://schemas.openxmlformats.org/officeDocument/2006/relationships/image" Target="../media/image7.png"/><Relationship Id="rId7" Type="http://schemas.openxmlformats.org/officeDocument/2006/relationships/image" Target="../media/image81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78.png"/><Relationship Id="rId5" Type="http://schemas.openxmlformats.org/officeDocument/2006/relationships/image" Target="../media/image8.png"/><Relationship Id="rId10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hyperlink" Target="http://www.stemoov.be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5.jp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g"/><Relationship Id="rId5" Type="http://schemas.openxmlformats.org/officeDocument/2006/relationships/image" Target="../media/image10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2.png"/><Relationship Id="rId7" Type="http://schemas.openxmlformats.org/officeDocument/2006/relationships/image" Target="../media/image1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13.jpg"/><Relationship Id="rId7" Type="http://schemas.openxmlformats.org/officeDocument/2006/relationships/image" Target="../media/image1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14.png"/><Relationship Id="rId4" Type="http://schemas.openxmlformats.org/officeDocument/2006/relationships/image" Target="../media/image1.jpg"/><Relationship Id="rId9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17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2.png"/><Relationship Id="rId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g"/><Relationship Id="rId5" Type="http://schemas.openxmlformats.org/officeDocument/2006/relationships/image" Target="../media/image118.png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7" Type="http://schemas.openxmlformats.org/officeDocument/2006/relationships/image" Target="../media/image12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1.png"/><Relationship Id="rId4" Type="http://schemas.openxmlformats.org/officeDocument/2006/relationships/image" Target="../media/image1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2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.jpg"/><Relationship Id="rId4" Type="http://schemas.openxmlformats.org/officeDocument/2006/relationships/image" Target="../media/image9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.jp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hyperlink" Target="http://www.ontdektechniektalent.be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svg"/><Relationship Id="rId3" Type="http://schemas.openxmlformats.org/officeDocument/2006/relationships/image" Target="../media/image1.jp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5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52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53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54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55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56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57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5" Type="http://schemas.openxmlformats.org/officeDocument/2006/relationships/image" Target="../media/image2.png"/><Relationship Id="rId4" Type="http://schemas.openxmlformats.org/officeDocument/2006/relationships/image" Target="../media/image16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3704280" y="3023959"/>
            <a:ext cx="5526217" cy="1819889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433954" y="1419413"/>
            <a:ext cx="3592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INFOAVOND – O&amp;O leren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763293" y="5102233"/>
            <a:ext cx="74081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/>
              <a:t>Een initiatief van het Flankerend Onderwijs provincie Limburg</a:t>
            </a:r>
          </a:p>
        </p:txBody>
      </p:sp>
    </p:spTree>
    <p:extLst>
      <p:ext uri="{BB962C8B-B14F-4D97-AF65-F5344CB8AC3E}">
        <p14:creationId xmlns:p14="http://schemas.microsoft.com/office/powerpoint/2010/main" val="6324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F3ECAB4-AF1D-4904-B58C-8345C27A6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28144" y="1528724"/>
            <a:ext cx="7735712" cy="43513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B8B6F49-15D3-4748-A69D-4C93B4120D11}"/>
              </a:ext>
            </a:extLst>
          </p:cNvPr>
          <p:cNvSpPr txBox="1">
            <a:spLocks/>
          </p:cNvSpPr>
          <p:nvPr/>
        </p:nvSpPr>
        <p:spPr>
          <a:xfrm>
            <a:off x="1874184" y="438929"/>
            <a:ext cx="9144000" cy="1092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nl-BE" b="1" dirty="0">
                <a:solidFill>
                  <a:schemeClr val="bg1">
                    <a:lumMod val="50000"/>
                  </a:schemeClr>
                </a:solidFill>
                <a:latin typeface="SketchBlockBold" panose="02000000000000000000" pitchFamily="2" charset="0"/>
              </a:rPr>
              <a:t>STEMOOV</a:t>
            </a:r>
            <a:r>
              <a:rPr lang="nl-BE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nl-BE" b="1" dirty="0">
                <a:solidFill>
                  <a:schemeClr val="bg1">
                    <a:lumMod val="50000"/>
                  </a:schemeClr>
                </a:solidFill>
                <a:latin typeface="SketchBlockBold" panose="02000000000000000000" pitchFamily="2" charset="0"/>
              </a:rPr>
              <a:t>2.0</a:t>
            </a:r>
            <a:endParaRPr lang="en-GB" b="1" dirty="0">
              <a:solidFill>
                <a:schemeClr val="bg1">
                  <a:lumMod val="50000"/>
                </a:schemeClr>
              </a:solidFill>
              <a:latin typeface="SketchBlock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9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5" t="28675" r="66704" b="66756"/>
          <a:stretch/>
        </p:blipFill>
        <p:spPr>
          <a:xfrm rot="16200000">
            <a:off x="8493969" y="3159967"/>
            <a:ext cx="6858001" cy="538065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2BDC9-F95C-421D-9F07-104BABFD7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00" y="651600"/>
            <a:ext cx="8730028" cy="55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9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5" t="28675" r="66704" b="66756"/>
          <a:stretch/>
        </p:blipFill>
        <p:spPr>
          <a:xfrm rot="16200000">
            <a:off x="8493969" y="3159967"/>
            <a:ext cx="6858001" cy="538065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995005-1BE0-4560-ADAD-270D80FEB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00" y="651600"/>
            <a:ext cx="8730019" cy="5522400"/>
          </a:xfrm>
        </p:spPr>
      </p:pic>
    </p:spTree>
    <p:extLst>
      <p:ext uri="{BB962C8B-B14F-4D97-AF65-F5344CB8AC3E}">
        <p14:creationId xmlns:p14="http://schemas.microsoft.com/office/powerpoint/2010/main" val="23094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5" t="28675" r="66704" b="66756"/>
          <a:stretch/>
        </p:blipFill>
        <p:spPr>
          <a:xfrm rot="16200000">
            <a:off x="8493969" y="3159967"/>
            <a:ext cx="6858001" cy="538065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FA9918-75E0-4D69-9636-5AAA3ABF3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86" y="5351413"/>
            <a:ext cx="6186427" cy="764826"/>
          </a:xfrm>
          <a:prstGeom prst="rect">
            <a:avLst/>
          </a:prstGeom>
        </p:spPr>
      </p:pic>
      <p:pic>
        <p:nvPicPr>
          <p:cNvPr id="7" name="Graphic 6" descr="Earth globe Africa and Europe">
            <a:extLst>
              <a:ext uri="{FF2B5EF4-FFF2-40B4-BE49-F238E27FC236}">
                <a16:creationId xmlns:a16="http://schemas.microsoft.com/office/drawing/2014/main" id="{54BB6802-1B1E-4BEB-A2D7-FE1107504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3099" y="1510501"/>
            <a:ext cx="1509119" cy="1509119"/>
          </a:xfrm>
          <a:prstGeom prst="rect">
            <a:avLst/>
          </a:prstGeom>
        </p:spPr>
      </p:pic>
      <p:pic>
        <p:nvPicPr>
          <p:cNvPr id="8" name="Graphic 7" descr="Cheers">
            <a:extLst>
              <a:ext uri="{FF2B5EF4-FFF2-40B4-BE49-F238E27FC236}">
                <a16:creationId xmlns:a16="http://schemas.microsoft.com/office/drawing/2014/main" id="{95DA798C-25E6-4EE0-898D-1059F3C1E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7406" y="1647505"/>
            <a:ext cx="1372115" cy="1372115"/>
          </a:xfrm>
          <a:prstGeom prst="rect">
            <a:avLst/>
          </a:prstGeom>
        </p:spPr>
      </p:pic>
      <p:pic>
        <p:nvPicPr>
          <p:cNvPr id="9" name="Graphic 8" descr="Connections">
            <a:extLst>
              <a:ext uri="{FF2B5EF4-FFF2-40B4-BE49-F238E27FC236}">
                <a16:creationId xmlns:a16="http://schemas.microsoft.com/office/drawing/2014/main" id="{1D7D0AC5-7A29-4C00-8A1A-AF50CBC2BB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33099" y="3602199"/>
            <a:ext cx="1509119" cy="15091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8154B5-D692-4705-9B9E-A0A59E53537C}"/>
              </a:ext>
            </a:extLst>
          </p:cNvPr>
          <p:cNvGrpSpPr/>
          <p:nvPr/>
        </p:nvGrpSpPr>
        <p:grpSpPr>
          <a:xfrm>
            <a:off x="7903300" y="3970310"/>
            <a:ext cx="3958035" cy="1406236"/>
            <a:chOff x="67388" y="1592905"/>
            <a:chExt cx="3958035" cy="14062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3FF861-3DED-4D68-8216-4A8B0515D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9022" t="34434" r="33332" b="59052"/>
            <a:stretch/>
          </p:blipFill>
          <p:spPr>
            <a:xfrm>
              <a:off x="67388" y="2098228"/>
              <a:ext cx="1433203" cy="39559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F3D6B6-B560-4036-BF59-EE633683E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5390" t="33751" r="18002" b="58811"/>
            <a:stretch/>
          </p:blipFill>
          <p:spPr>
            <a:xfrm>
              <a:off x="2856156" y="2067488"/>
              <a:ext cx="1169267" cy="426330"/>
            </a:xfrm>
            <a:prstGeom prst="rect">
              <a:avLst/>
            </a:prstGeom>
          </p:spPr>
        </p:pic>
        <p:pic>
          <p:nvPicPr>
            <p:cNvPr id="12" name="Graphic 11" descr="Infinity">
              <a:extLst>
                <a:ext uri="{FF2B5EF4-FFF2-40B4-BE49-F238E27FC236}">
                  <a16:creationId xmlns:a16="http://schemas.microsoft.com/office/drawing/2014/main" id="{344828CE-35BF-4DF7-B461-0E3F1B6AF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49920" y="1592905"/>
              <a:ext cx="1406236" cy="140623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63C3369-9FCF-4945-B0E5-D0A4AAA876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83" y="646837"/>
            <a:ext cx="2619811" cy="39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5A437C-4FD8-46E2-A466-4F729DD2FF5E}"/>
              </a:ext>
            </a:extLst>
          </p:cNvPr>
          <p:cNvSpPr/>
          <p:nvPr/>
        </p:nvSpPr>
        <p:spPr>
          <a:xfrm>
            <a:off x="10918895" y="6642556"/>
            <a:ext cx="127310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https://www.stokke.com/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36DED5-256F-4186-8957-0B81EC21B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/>
          <a:stretch/>
        </p:blipFill>
        <p:spPr>
          <a:xfrm>
            <a:off x="2559667" y="976263"/>
            <a:ext cx="7838210" cy="38407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E0FCAB-B4BA-4245-B531-0DD6FBBC95CE}"/>
              </a:ext>
            </a:extLst>
          </p:cNvPr>
          <p:cNvSpPr txBox="1"/>
          <p:nvPr/>
        </p:nvSpPr>
        <p:spPr>
          <a:xfrm>
            <a:off x="1807535" y="5193834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Kleuteronderwijs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B8C54-DF6E-4E14-B145-F646DB3D83C0}"/>
              </a:ext>
            </a:extLst>
          </p:cNvPr>
          <p:cNvSpPr txBox="1"/>
          <p:nvPr/>
        </p:nvSpPr>
        <p:spPr>
          <a:xfrm>
            <a:off x="4745665" y="5201331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Lager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02255-DA5F-474A-9AB0-3DC97D648FAB}"/>
              </a:ext>
            </a:extLst>
          </p:cNvPr>
          <p:cNvSpPr txBox="1"/>
          <p:nvPr/>
        </p:nvSpPr>
        <p:spPr>
          <a:xfrm>
            <a:off x="7428613" y="5193834"/>
            <a:ext cx="296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Secundair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CE0D889-7BB3-49C0-AF44-6A647E13B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44" y="244549"/>
            <a:ext cx="5726984" cy="6000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8FFC8C-C436-43BF-93E8-D9E93B9E4F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r="54252"/>
          <a:stretch/>
        </p:blipFill>
        <p:spPr>
          <a:xfrm>
            <a:off x="11024063" y="4731487"/>
            <a:ext cx="1376902" cy="2197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Kleuteronderwijs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B62D41-4AE5-43EC-8E96-7C66C7A96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301" y="1972599"/>
            <a:ext cx="3191762" cy="3317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8CB6D0-0B45-4AEA-BC01-F0B26DE259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7232"/>
            <a:ext cx="1494783" cy="10029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868BFE-CB26-413E-9C2D-9104E01EB484}"/>
              </a:ext>
            </a:extLst>
          </p:cNvPr>
          <p:cNvSpPr/>
          <p:nvPr/>
        </p:nvSpPr>
        <p:spPr>
          <a:xfrm>
            <a:off x="0" y="6587412"/>
            <a:ext cx="14077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latin typeface="SketchBlockBold" panose="02000000000000000000" pitchFamily="2" charset="0"/>
              </a:rPr>
              <a:t>https://m.standaard.be/</a:t>
            </a:r>
          </a:p>
        </p:txBody>
      </p:sp>
    </p:spTree>
    <p:extLst>
      <p:ext uri="{BB962C8B-B14F-4D97-AF65-F5344CB8AC3E}">
        <p14:creationId xmlns:p14="http://schemas.microsoft.com/office/powerpoint/2010/main" val="8112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CE0D889-7BB3-49C0-AF44-6A647E13B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44" y="244549"/>
            <a:ext cx="5726984" cy="6000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8FFC8C-C436-43BF-93E8-D9E93B9E4F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r="54252"/>
          <a:stretch/>
        </p:blipFill>
        <p:spPr>
          <a:xfrm>
            <a:off x="11024063" y="4731487"/>
            <a:ext cx="1376902" cy="2197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Kleuteronderwijs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CA4A3C-EF9B-4492-B20D-F4DCED7CF0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95" y="1323758"/>
            <a:ext cx="2147911" cy="2352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B62D41-4AE5-43EC-8E96-7C66C7A96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2301" y="1972599"/>
            <a:ext cx="3191762" cy="3317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0BEEA-6E67-46DE-B7B3-D9DD139313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7232"/>
            <a:ext cx="1494783" cy="10029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6F1FAA-BD22-471F-BFC8-5035A541FA0C}"/>
              </a:ext>
            </a:extLst>
          </p:cNvPr>
          <p:cNvSpPr/>
          <p:nvPr/>
        </p:nvSpPr>
        <p:spPr>
          <a:xfrm>
            <a:off x="0" y="6587412"/>
            <a:ext cx="14077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latin typeface="SketchBlockBold" panose="02000000000000000000" pitchFamily="2" charset="0"/>
              </a:rPr>
              <a:t>https://m.standaard.be/</a:t>
            </a:r>
          </a:p>
        </p:txBody>
      </p:sp>
    </p:spTree>
    <p:extLst>
      <p:ext uri="{BB962C8B-B14F-4D97-AF65-F5344CB8AC3E}">
        <p14:creationId xmlns:p14="http://schemas.microsoft.com/office/powerpoint/2010/main" val="419292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CE0D889-7BB3-49C0-AF44-6A647E13B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44" y="244549"/>
            <a:ext cx="5726984" cy="6000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8FFC8C-C436-43BF-93E8-D9E93B9E4F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r="54252"/>
          <a:stretch/>
        </p:blipFill>
        <p:spPr>
          <a:xfrm>
            <a:off x="11024063" y="4731487"/>
            <a:ext cx="1376902" cy="2197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Kleuteronderwijs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726602-FE64-4313-89E2-F81B882839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7917" b="17455"/>
          <a:stretch/>
        </p:blipFill>
        <p:spPr>
          <a:xfrm>
            <a:off x="7998282" y="2019298"/>
            <a:ext cx="3564649" cy="2473940"/>
          </a:xfrm>
          <a:prstGeom prst="rect">
            <a:avLst/>
          </a:prstGeom>
          <a:solidFill>
            <a:srgbClr val="FFF1C9"/>
          </a:solidFill>
          <a:ln w="25400">
            <a:solidFill>
              <a:schemeClr val="accent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289095-E868-4C08-80F0-210E8D388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87" y="1333840"/>
            <a:ext cx="2411743" cy="15522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54465E-153E-4222-B557-13683144D6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95" y="1323758"/>
            <a:ext cx="2147911" cy="2352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3F4A1-FFA3-4D46-9372-1A5FE0C43A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7232"/>
            <a:ext cx="1494783" cy="100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2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CE0D889-7BB3-49C0-AF44-6A647E13B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44" y="244549"/>
            <a:ext cx="5726984" cy="6000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8FFC8C-C436-43BF-93E8-D9E93B9E4F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r="54252"/>
          <a:stretch/>
        </p:blipFill>
        <p:spPr>
          <a:xfrm>
            <a:off x="11024063" y="4731487"/>
            <a:ext cx="1376902" cy="2197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Kleuteronderwijs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89415A-A905-46D7-8019-E76057C20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9" y="2269192"/>
            <a:ext cx="1220570" cy="25631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106CA6-39BD-4D4D-A94C-41DE28EEC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8157" y="1502717"/>
            <a:ext cx="2844867" cy="2890858"/>
          </a:xfrm>
          <a:prstGeom prst="rect">
            <a:avLst/>
          </a:prstGeom>
          <a:ln w="22225">
            <a:solidFill>
              <a:srgbClr val="FF9D0D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AE79B7-26D1-4C5E-A060-4F81E8E4A9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87" y="1333840"/>
            <a:ext cx="2411743" cy="15522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C5FEE4-B303-4404-B24A-620E992BF5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95" y="1323758"/>
            <a:ext cx="2147911" cy="2352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230078-EEC7-4455-989C-EC3A8A915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7232"/>
            <a:ext cx="1494783" cy="10029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F54D0A-669A-4485-B3CA-7E2E58D345CB}"/>
              </a:ext>
            </a:extLst>
          </p:cNvPr>
          <p:cNvSpPr/>
          <p:nvPr/>
        </p:nvSpPr>
        <p:spPr>
          <a:xfrm>
            <a:off x="53616" y="6569819"/>
            <a:ext cx="11753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latin typeface="SketchBlockBold" panose="02000000000000000000" pitchFamily="2" charset="0"/>
              </a:rPr>
              <a:t>https://dlpng.com/</a:t>
            </a:r>
          </a:p>
        </p:txBody>
      </p:sp>
    </p:spTree>
    <p:extLst>
      <p:ext uri="{BB962C8B-B14F-4D97-AF65-F5344CB8AC3E}">
        <p14:creationId xmlns:p14="http://schemas.microsoft.com/office/powerpoint/2010/main" val="22712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CE0D889-7BB3-49C0-AF44-6A647E13B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44" y="244549"/>
            <a:ext cx="5726984" cy="6000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8FFC8C-C436-43BF-93E8-D9E93B9E4F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r="54252"/>
          <a:stretch/>
        </p:blipFill>
        <p:spPr>
          <a:xfrm>
            <a:off x="11024063" y="4731487"/>
            <a:ext cx="1376902" cy="2197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Kleuteronderwijs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0FB6BD-D7C5-464A-9D18-50070AE35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03" y="4256772"/>
            <a:ext cx="2483243" cy="16880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B34C97-CCF2-41D7-8804-CEEBBB9D5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65" y="3695701"/>
            <a:ext cx="2181242" cy="22586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42E0DE-EF37-402B-A13F-68F912D104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9" y="2269192"/>
            <a:ext cx="1220570" cy="25631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15AB49-6343-4A01-AF9C-006691B79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87" y="1333840"/>
            <a:ext cx="2411743" cy="15522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5E5A3B-9B58-4A7F-9335-9DDCA5BD14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95" y="1323758"/>
            <a:ext cx="2147911" cy="2352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CD6DA-C598-4DC0-904F-3DF1B44F6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37" y="4124148"/>
            <a:ext cx="1531100" cy="818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E298DF-70DC-4981-8372-E8A01CA28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7232"/>
            <a:ext cx="1494783" cy="10029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02C0F9-C578-4A9A-83A9-A222C70C3C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73590" y="1179294"/>
            <a:ext cx="2772029" cy="342900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DAE0BC-C59A-4FA6-A2B4-BEA6F6FFE5AC}"/>
              </a:ext>
            </a:extLst>
          </p:cNvPr>
          <p:cNvSpPr/>
          <p:nvPr/>
        </p:nvSpPr>
        <p:spPr>
          <a:xfrm>
            <a:off x="47566" y="6569612"/>
            <a:ext cx="29386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latin typeface="SketchBlockBold" panose="02000000000000000000" pitchFamily="2" charset="0"/>
              </a:rPr>
              <a:t>https://www.pinterest.com/pin/448530444122832578/</a:t>
            </a:r>
          </a:p>
        </p:txBody>
      </p:sp>
    </p:spTree>
    <p:extLst>
      <p:ext uri="{BB962C8B-B14F-4D97-AF65-F5344CB8AC3E}">
        <p14:creationId xmlns:p14="http://schemas.microsoft.com/office/powerpoint/2010/main" val="284315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769404" y="1419413"/>
            <a:ext cx="3256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INFOAVOND - AGENDA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0CC98CB-8644-0740-8B9C-8BF2670A621B}"/>
              </a:ext>
            </a:extLst>
          </p:cNvPr>
          <p:cNvSpPr txBox="1"/>
          <p:nvPr/>
        </p:nvSpPr>
        <p:spPr>
          <a:xfrm>
            <a:off x="5492071" y="2306024"/>
            <a:ext cx="649889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WARM WELKOM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BELANG VAN STEM EN TAAL IN HET ONDERWIJS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STEMOOV – VAN KLEIN NAAR GROOT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HANDS-ON OPDRACHT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PLUG IT WIE? WAT? HOE?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/>
          </a:p>
        </p:txBody>
      </p:sp>
      <p:pic>
        <p:nvPicPr>
          <p:cNvPr id="2052" name="Picture 4" descr="Tekstverband en signaalwoorden - Lesmateriaal - Wikiwijs">
            <a:extLst>
              <a:ext uri="{FF2B5EF4-FFF2-40B4-BE49-F238E27FC236}">
                <a16:creationId xmlns:a16="http://schemas.microsoft.com/office/drawing/2014/main" id="{9CC8BE37-3183-2E46-8C6C-26BD53E48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29" y="3626823"/>
            <a:ext cx="3800060" cy="94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7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7379A6-B4AC-4F14-89E5-74FF6EDF4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5" y="333226"/>
            <a:ext cx="5810535" cy="5912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DA1154D-95F7-4BAB-82DC-12285A4F8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57" y="1433512"/>
            <a:ext cx="2107999" cy="225403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8FFC8C-C436-43BF-93E8-D9E93B9E4F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r="54252"/>
          <a:stretch/>
        </p:blipFill>
        <p:spPr>
          <a:xfrm>
            <a:off x="11024063" y="4731487"/>
            <a:ext cx="1376902" cy="2197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Kleuteronderwijs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7D9085-BE68-4EC0-A993-D3755BE04B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35" r="47569" b="19932"/>
          <a:stretch/>
        </p:blipFill>
        <p:spPr>
          <a:xfrm>
            <a:off x="8111951" y="2018818"/>
            <a:ext cx="2133793" cy="2541068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AB4FFE-AED4-44F5-80BF-5D962340AA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64" y="1397916"/>
            <a:ext cx="2520102" cy="1492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94151F-B24A-4728-A9D6-78379F72FD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" y="1323495"/>
            <a:ext cx="1220874" cy="8191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317BC0-645B-4EBD-98E3-7756BC009232}"/>
              </a:ext>
            </a:extLst>
          </p:cNvPr>
          <p:cNvSpPr/>
          <p:nvPr/>
        </p:nvSpPr>
        <p:spPr>
          <a:xfrm>
            <a:off x="63916" y="6569819"/>
            <a:ext cx="31277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latin typeface="SketchBlockBold" panose="02000000000000000000" pitchFamily="2" charset="0"/>
              </a:rPr>
              <a:t>https://www.jufjanneke.nl/wordpress/allemaal-dozen/</a:t>
            </a:r>
          </a:p>
        </p:txBody>
      </p:sp>
    </p:spTree>
    <p:extLst>
      <p:ext uri="{BB962C8B-B14F-4D97-AF65-F5344CB8AC3E}">
        <p14:creationId xmlns:p14="http://schemas.microsoft.com/office/powerpoint/2010/main" val="149189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7379A6-B4AC-4F14-89E5-74FF6EDF4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5" y="333226"/>
            <a:ext cx="5810535" cy="5912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8FFC8C-C436-43BF-93E8-D9E93B9E4F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r="54252"/>
          <a:stretch/>
        </p:blipFill>
        <p:spPr>
          <a:xfrm>
            <a:off x="11024063" y="4731487"/>
            <a:ext cx="1376902" cy="2197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Kleuteronderwijs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AE44F2-3029-48FA-AB0E-5A21E606B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14" y="1914457"/>
            <a:ext cx="3666386" cy="274979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A3A3C601-324F-4A96-917E-D59873924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57" y="1433512"/>
            <a:ext cx="2107999" cy="2254039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E5F5AB-104B-4743-9301-011471C442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64" y="1397916"/>
            <a:ext cx="2520102" cy="14929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F0BCB3-7426-43AF-8A95-E24B902E6F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57" y="2283606"/>
            <a:ext cx="1259444" cy="2783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BF6738-BAE0-405C-A41D-1533ABB951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" y="1323495"/>
            <a:ext cx="1220874" cy="8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1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7379A6-B4AC-4F14-89E5-74FF6EDF4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5" y="333226"/>
            <a:ext cx="5810535" cy="5912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8FFC8C-C436-43BF-93E8-D9E93B9E4F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r="54252"/>
          <a:stretch/>
        </p:blipFill>
        <p:spPr>
          <a:xfrm>
            <a:off x="11024063" y="4731487"/>
            <a:ext cx="1376902" cy="2197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Kleuteronderwijs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29BDB0-08E2-4D28-A65E-F0A367586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7741" y="2038780"/>
            <a:ext cx="4901609" cy="3011685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19" name="Content Placeholder 8">
            <a:extLst>
              <a:ext uri="{FF2B5EF4-FFF2-40B4-BE49-F238E27FC236}">
                <a16:creationId xmlns:a16="http://schemas.microsoft.com/office/drawing/2014/main" id="{1F775D58-965A-4BC0-BDE6-F36F19226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57" y="1433512"/>
            <a:ext cx="2107999" cy="2254039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6025A9-0CEF-4824-9D0F-E5496C77D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64" y="1397916"/>
            <a:ext cx="2520102" cy="14929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18BB96-22D6-4DF7-B924-15CD2B2183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57" y="2283606"/>
            <a:ext cx="1259444" cy="27836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EE19CA-C97F-484F-9A3B-598FA70354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4491415"/>
            <a:ext cx="2348866" cy="1464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FD7B44-9CF1-4C4F-91B2-4F2D272A2C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" y="1323495"/>
            <a:ext cx="1220874" cy="8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4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7379A6-B4AC-4F14-89E5-74FF6EDF4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5" y="333226"/>
            <a:ext cx="5810535" cy="5912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8FFC8C-C436-43BF-93E8-D9E93B9E4F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r="54252"/>
          <a:stretch/>
        </p:blipFill>
        <p:spPr>
          <a:xfrm>
            <a:off x="11024063" y="4731487"/>
            <a:ext cx="1376902" cy="2197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Kleuteronderwijs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4445FB6F-BC96-4D7A-BB55-B17E28A2E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57" y="1433512"/>
            <a:ext cx="2107999" cy="2254039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DCABB-8070-4B23-A608-4FDF3E73CD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64" y="1397916"/>
            <a:ext cx="2520102" cy="14929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E4E8D2-2560-437C-9D6D-E11A656953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57" y="2283606"/>
            <a:ext cx="1259444" cy="27836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8C31D7-D334-48E6-A089-92C299C659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4491415"/>
            <a:ext cx="2348866" cy="14648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1051B6-5B9E-47B1-B9F5-5DF667A516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57" y="3716156"/>
            <a:ext cx="2196583" cy="2221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251330-B9B0-4447-BC0B-AD8C19D78E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" y="1323495"/>
            <a:ext cx="1220874" cy="819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7313BD-B00B-495B-B1E8-57EF192C7A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" y="5363248"/>
            <a:ext cx="1252494" cy="669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43CAD-709C-4015-B6E4-5A36C1E586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7741" y="2038780"/>
            <a:ext cx="4901609" cy="3011685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87064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Lager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E24E9-3B70-4B28-A18C-92C8C7CCE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5" r="33184"/>
          <a:stretch/>
        </p:blipFill>
        <p:spPr>
          <a:xfrm>
            <a:off x="11024063" y="4387834"/>
            <a:ext cx="1357079" cy="2537976"/>
          </a:xfrm>
          <a:prstGeom prst="rect">
            <a:avLst/>
          </a:prstGeom>
        </p:spPr>
      </p:pic>
      <p:pic>
        <p:nvPicPr>
          <p:cNvPr id="2052" name="Picture 4" descr="Sinterklaaskaart met stoomboot en sint en piet | Kaartje2go">
            <a:extLst>
              <a:ext uri="{FF2B5EF4-FFF2-40B4-BE49-F238E27FC236}">
                <a16:creationId xmlns:a16="http://schemas.microsoft.com/office/drawing/2014/main" id="{30E4104F-7D6F-41FC-851B-93F753009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366" y="609554"/>
            <a:ext cx="5047268" cy="5047268"/>
          </a:xfrm>
          <a:prstGeom prst="rect">
            <a:avLst/>
          </a:prstGeom>
          <a:noFill/>
          <a:ln w="254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0F0B0E-68B7-4C11-90C3-79973E5CB018}"/>
              </a:ext>
            </a:extLst>
          </p:cNvPr>
          <p:cNvSpPr/>
          <p:nvPr/>
        </p:nvSpPr>
        <p:spPr>
          <a:xfrm>
            <a:off x="85595" y="6541018"/>
            <a:ext cx="159691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latin typeface="SketchBlockBold" panose="02000000000000000000" pitchFamily="2" charset="0"/>
              </a:rPr>
              <a:t>https://www.kaartje2go.be</a:t>
            </a:r>
          </a:p>
        </p:txBody>
      </p:sp>
    </p:spTree>
    <p:extLst>
      <p:ext uri="{BB962C8B-B14F-4D97-AF65-F5344CB8AC3E}">
        <p14:creationId xmlns:p14="http://schemas.microsoft.com/office/powerpoint/2010/main" val="47126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Lager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E24E9-3B70-4B28-A18C-92C8C7CCE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5" r="33184"/>
          <a:stretch/>
        </p:blipFill>
        <p:spPr>
          <a:xfrm>
            <a:off x="11024063" y="4387834"/>
            <a:ext cx="1357079" cy="2537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0D2CF-6AAD-4754-95BE-D4382E211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5" y="333226"/>
            <a:ext cx="5810535" cy="5912252"/>
          </a:xfrm>
          <a:prstGeom prst="rect">
            <a:avLst/>
          </a:prstGeom>
        </p:spPr>
      </p:pic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60EDE519-55C8-4A89-B291-B1996D619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57" y="1433512"/>
            <a:ext cx="2107999" cy="2254039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45696D-DB86-4144-B3BF-927F1548F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" y="1323495"/>
            <a:ext cx="1220874" cy="8191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AC9A3E-2993-4192-9E7C-22005D423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7685" y="1896830"/>
            <a:ext cx="4366840" cy="3064339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05085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Lager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E24E9-3B70-4B28-A18C-92C8C7CCE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5" r="33184"/>
          <a:stretch/>
        </p:blipFill>
        <p:spPr>
          <a:xfrm>
            <a:off x="11024063" y="4387834"/>
            <a:ext cx="1357079" cy="2537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B40109-C3D4-4777-9169-65A025768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7" y="331395"/>
            <a:ext cx="5815811" cy="59176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BB1EB2-7019-48B1-A0E7-292D71E90976}"/>
              </a:ext>
            </a:extLst>
          </p:cNvPr>
          <p:cNvSpPr/>
          <p:nvPr/>
        </p:nvSpPr>
        <p:spPr>
          <a:xfrm>
            <a:off x="0" y="6529537"/>
            <a:ext cx="3611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SketchBlockBold" panose="02000000000000000000" pitchFamily="2" charset="0"/>
              </a:rPr>
              <a:t>https://ontdektechniektalent.be/</a:t>
            </a:r>
          </a:p>
        </p:txBody>
      </p:sp>
      <p:pic>
        <p:nvPicPr>
          <p:cNvPr id="11" name="Afbeelding 239">
            <a:extLst>
              <a:ext uri="{FF2B5EF4-FFF2-40B4-BE49-F238E27FC236}">
                <a16:creationId xmlns:a16="http://schemas.microsoft.com/office/drawing/2014/main" id="{34BCFEFE-BD03-43E3-963E-29E34D0A7AB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704782" y="2155007"/>
            <a:ext cx="1971004" cy="646666"/>
          </a:xfrm>
          <a:prstGeom prst="rect">
            <a:avLst/>
          </a:prstGeom>
        </p:spPr>
      </p:pic>
      <p:pic>
        <p:nvPicPr>
          <p:cNvPr id="12" name="Afbeelding 243">
            <a:extLst>
              <a:ext uri="{FF2B5EF4-FFF2-40B4-BE49-F238E27FC236}">
                <a16:creationId xmlns:a16="http://schemas.microsoft.com/office/drawing/2014/main" id="{8696F794-DE9A-42FA-9FB5-16A535ECF04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695385" y="1439835"/>
            <a:ext cx="1980401" cy="587375"/>
          </a:xfrm>
          <a:prstGeom prst="rect">
            <a:avLst/>
          </a:prstGeom>
        </p:spPr>
      </p:pic>
      <p:pic>
        <p:nvPicPr>
          <p:cNvPr id="13" name="Afbeelding 229">
            <a:extLst>
              <a:ext uri="{FF2B5EF4-FFF2-40B4-BE49-F238E27FC236}">
                <a16:creationId xmlns:a16="http://schemas.microsoft.com/office/drawing/2014/main" id="{B271315A-95A0-43F5-9F1F-3C08B14429AC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817922" y="1380864"/>
            <a:ext cx="1925240" cy="6463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300269-D038-4E67-A427-97D0A07E2FB1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7900380" y="3687843"/>
            <a:ext cx="1441450" cy="798830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8FEED6-4923-40D8-9BA9-7B211EA6C460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0830234" y="3725397"/>
            <a:ext cx="990600" cy="723722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C951EA-C588-4C0E-9EA3-9B533E6FA244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9590732" y="3715538"/>
            <a:ext cx="990600" cy="748030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18" name="Afbeelding 259">
            <a:extLst>
              <a:ext uri="{FF2B5EF4-FFF2-40B4-BE49-F238E27FC236}">
                <a16:creationId xmlns:a16="http://schemas.microsoft.com/office/drawing/2014/main" id="{C5EA30EB-5669-4564-AB34-213A4C778AB4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80" y="4725204"/>
            <a:ext cx="2234565" cy="851535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C2D997-EDAB-4D47-95D1-2C65F97A0D31}"/>
              </a:ext>
            </a:extLst>
          </p:cNvPr>
          <p:cNvSpPr/>
          <p:nvPr/>
        </p:nvSpPr>
        <p:spPr>
          <a:xfrm>
            <a:off x="7695385" y="953257"/>
            <a:ext cx="3292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SketchBlockBold" panose="02000000000000000000" pitchFamily="2" charset="0"/>
              </a:rPr>
              <a:t>Riemoverbrenging</a:t>
            </a:r>
            <a:endParaRPr lang="en-GB" sz="2400" dirty="0">
              <a:latin typeface="SketchBlockBold" panose="02000000000000000000" pitchFamily="2" charset="0"/>
            </a:endParaRPr>
          </a:p>
        </p:txBody>
      </p:sp>
      <p:pic>
        <p:nvPicPr>
          <p:cNvPr id="21" name="Afbeelding 25">
            <a:extLst>
              <a:ext uri="{FF2B5EF4-FFF2-40B4-BE49-F238E27FC236}">
                <a16:creationId xmlns:a16="http://schemas.microsoft.com/office/drawing/2014/main" id="{5B1A1727-F479-4470-8A58-A692E8E7E1F0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9817922" y="2168552"/>
            <a:ext cx="1925240" cy="6261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65BFD99-F1CF-419B-AB23-19AF4FC10DA0}"/>
              </a:ext>
            </a:extLst>
          </p:cNvPr>
          <p:cNvSpPr/>
          <p:nvPr/>
        </p:nvSpPr>
        <p:spPr>
          <a:xfrm>
            <a:off x="7789836" y="3226178"/>
            <a:ext cx="3953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SketchBlockBold" panose="02000000000000000000" pitchFamily="2" charset="0"/>
              </a:rPr>
              <a:t>Tandwieloverbrenging</a:t>
            </a:r>
            <a:endParaRPr lang="en-GB" sz="2400" dirty="0">
              <a:latin typeface="SketchBlock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6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Lager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E24E9-3B70-4B28-A18C-92C8C7CCE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5" r="33184"/>
          <a:stretch/>
        </p:blipFill>
        <p:spPr>
          <a:xfrm>
            <a:off x="11024063" y="4387834"/>
            <a:ext cx="1357079" cy="25379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AC6D5C-819B-4E10-9E66-D510AD0B3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43" y="630209"/>
            <a:ext cx="5103057" cy="2798791"/>
          </a:xfrm>
          <a:prstGeom prst="rect">
            <a:avLst/>
          </a:prstGeom>
          <a:solidFill>
            <a:srgbClr val="FFFAF3"/>
          </a:solidFill>
          <a:ln w="25400">
            <a:solidFill>
              <a:srgbClr val="00B0F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5FF303-F9B3-4B70-9BAB-B4FB2676B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035" y="2732824"/>
            <a:ext cx="4034140" cy="3101675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27E263-6181-4328-9A79-FAE319736381}"/>
              </a:ext>
            </a:extLst>
          </p:cNvPr>
          <p:cNvSpPr/>
          <p:nvPr/>
        </p:nvSpPr>
        <p:spPr>
          <a:xfrm>
            <a:off x="0" y="6529537"/>
            <a:ext cx="3611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SketchBlockBold" panose="02000000000000000000" pitchFamily="2" charset="0"/>
              </a:rPr>
              <a:t>https://ontdektechniektalent.be/</a:t>
            </a:r>
          </a:p>
        </p:txBody>
      </p:sp>
    </p:spTree>
    <p:extLst>
      <p:ext uri="{BB962C8B-B14F-4D97-AF65-F5344CB8AC3E}">
        <p14:creationId xmlns:p14="http://schemas.microsoft.com/office/powerpoint/2010/main" val="11473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Lager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E24E9-3B70-4B28-A18C-92C8C7CCE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5" r="33184"/>
          <a:stretch/>
        </p:blipFill>
        <p:spPr>
          <a:xfrm>
            <a:off x="11024063" y="4387834"/>
            <a:ext cx="1357079" cy="2537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0D2CF-6AAD-4754-95BE-D4382E211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5" y="333226"/>
            <a:ext cx="5810535" cy="5912252"/>
          </a:xfrm>
          <a:prstGeom prst="rect">
            <a:avLst/>
          </a:prstGeom>
        </p:spPr>
      </p:pic>
      <p:pic>
        <p:nvPicPr>
          <p:cNvPr id="16" name="Content Placeholder 8">
            <a:extLst>
              <a:ext uri="{FF2B5EF4-FFF2-40B4-BE49-F238E27FC236}">
                <a16:creationId xmlns:a16="http://schemas.microsoft.com/office/drawing/2014/main" id="{C894A3A6-B6C2-4A37-B7C6-9DAC35BDF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57" y="1433512"/>
            <a:ext cx="2107999" cy="2254039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EF11F2-843A-41F1-95D3-FB76BCACF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64" y="1397916"/>
            <a:ext cx="2520102" cy="14929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A663B4-DE63-408A-851D-AC63C6C252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" y="1323495"/>
            <a:ext cx="1220874" cy="8191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94D9B8-0ECE-4C5A-8763-7BE6E4B9667D}"/>
              </a:ext>
            </a:extLst>
          </p:cNvPr>
          <p:cNvSpPr/>
          <p:nvPr/>
        </p:nvSpPr>
        <p:spPr>
          <a:xfrm>
            <a:off x="0" y="6529537"/>
            <a:ext cx="3611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SketchBlockBold" panose="02000000000000000000" pitchFamily="2" charset="0"/>
              </a:rPr>
              <a:t>https://ontdektechniektalent.be/</a:t>
            </a:r>
          </a:p>
        </p:txBody>
      </p:sp>
      <p:pic>
        <p:nvPicPr>
          <p:cNvPr id="18" name="Afbeelding 292">
            <a:extLst>
              <a:ext uri="{FF2B5EF4-FFF2-40B4-BE49-F238E27FC236}">
                <a16:creationId xmlns:a16="http://schemas.microsoft.com/office/drawing/2014/main" id="{2FD58DBC-E54F-4C7C-AF5B-595E80DBD75F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6096000" y="567845"/>
            <a:ext cx="5791200" cy="1511300"/>
          </a:xfrm>
          <a:prstGeom prst="rect">
            <a:avLst/>
          </a:prstGeom>
        </p:spPr>
      </p:pic>
      <p:pic>
        <p:nvPicPr>
          <p:cNvPr id="19" name="Afbeelding 322">
            <a:extLst>
              <a:ext uri="{FF2B5EF4-FFF2-40B4-BE49-F238E27FC236}">
                <a16:creationId xmlns:a16="http://schemas.microsoft.com/office/drawing/2014/main" id="{8EE7C9F0-A1FF-4B8B-A1B4-43CF6CC10263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6524263" y="2255196"/>
            <a:ext cx="5362937" cy="219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7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Lager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E24E9-3B70-4B28-A18C-92C8C7CCE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5" r="33184"/>
          <a:stretch/>
        </p:blipFill>
        <p:spPr>
          <a:xfrm>
            <a:off x="11024063" y="4387834"/>
            <a:ext cx="1357079" cy="2537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0D2CF-6AAD-4754-95BE-D4382E211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5" y="333226"/>
            <a:ext cx="5810535" cy="5912252"/>
          </a:xfrm>
          <a:prstGeom prst="rect">
            <a:avLst/>
          </a:prstGeom>
        </p:spPr>
      </p:pic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D5E7718F-F231-4AAE-BFAF-63E962CE8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57" y="1433512"/>
            <a:ext cx="2107999" cy="2254039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822B31-2FCA-431A-9A0B-034EA869F0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64" y="1397916"/>
            <a:ext cx="2520102" cy="14929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9A82CD-F714-4EE9-BBE9-5624A3847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57" y="2283606"/>
            <a:ext cx="1259444" cy="27836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EF60B0-CEB5-4689-9BD9-EB03E855DF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" y="1323495"/>
            <a:ext cx="1220874" cy="81913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9FA2ECC-F76C-4C57-A311-DF0EE0BB33CD}"/>
              </a:ext>
            </a:extLst>
          </p:cNvPr>
          <p:cNvSpPr/>
          <p:nvPr/>
        </p:nvSpPr>
        <p:spPr>
          <a:xfrm>
            <a:off x="0" y="6529537"/>
            <a:ext cx="3611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SketchBlockBold" panose="02000000000000000000" pitchFamily="2" charset="0"/>
              </a:rPr>
              <a:t>https://ontdektechniektalent.be/</a:t>
            </a:r>
          </a:p>
        </p:txBody>
      </p:sp>
    </p:spTree>
    <p:extLst>
      <p:ext uri="{BB962C8B-B14F-4D97-AF65-F5344CB8AC3E}">
        <p14:creationId xmlns:p14="http://schemas.microsoft.com/office/powerpoint/2010/main" val="34170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9721672" y="5836312"/>
            <a:ext cx="2470327" cy="81352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769404" y="1419413"/>
            <a:ext cx="3256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INFOAVOND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96E9A43-4AEA-334D-85DC-9E56E6149171}"/>
              </a:ext>
            </a:extLst>
          </p:cNvPr>
          <p:cNvSpPr txBox="1"/>
          <p:nvPr/>
        </p:nvSpPr>
        <p:spPr>
          <a:xfrm>
            <a:off x="1337448" y="3541092"/>
            <a:ext cx="10483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/>
              <a:t>BELANG VAN STEM EN TAAL IN HET ONDERWIJS</a:t>
            </a:r>
          </a:p>
        </p:txBody>
      </p:sp>
    </p:spTree>
    <p:extLst>
      <p:ext uri="{BB962C8B-B14F-4D97-AF65-F5344CB8AC3E}">
        <p14:creationId xmlns:p14="http://schemas.microsoft.com/office/powerpoint/2010/main" val="41761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Lager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E24E9-3B70-4B28-A18C-92C8C7CCE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5" r="33184"/>
          <a:stretch/>
        </p:blipFill>
        <p:spPr>
          <a:xfrm>
            <a:off x="11024063" y="4387834"/>
            <a:ext cx="1357079" cy="2537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0D2CF-6AAD-4754-95BE-D4382E211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5" y="333226"/>
            <a:ext cx="5810535" cy="5912252"/>
          </a:xfrm>
          <a:prstGeom prst="rect">
            <a:avLst/>
          </a:prstGeo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7CBACEEF-7FDB-4506-ABD8-9B71A836D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57" y="1433512"/>
            <a:ext cx="2107999" cy="2254039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5005A8-5AA6-45E2-8094-7A19DB5F72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64" y="1397916"/>
            <a:ext cx="2520102" cy="14929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F9BB18-30EB-492B-B349-AC089240A8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57" y="2283606"/>
            <a:ext cx="1259444" cy="2783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205960-D9F2-4C06-9301-B40AF4BE7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4491415"/>
            <a:ext cx="2348866" cy="14648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8659C9-6CA7-441E-B961-DCBB7D722A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57" y="3716156"/>
            <a:ext cx="2196583" cy="2221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4619EA-F0F4-496D-8767-81FD7BBA21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" y="1323495"/>
            <a:ext cx="1220874" cy="8191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D01680-D61F-44E5-818C-F0FDF65A2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" y="5363248"/>
            <a:ext cx="1252494" cy="6697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D172D40-0BF3-4FAB-BE0D-8711A6D65E26}"/>
              </a:ext>
            </a:extLst>
          </p:cNvPr>
          <p:cNvSpPr/>
          <p:nvPr/>
        </p:nvSpPr>
        <p:spPr>
          <a:xfrm>
            <a:off x="0" y="6529537"/>
            <a:ext cx="3611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SketchBlockBold" panose="02000000000000000000" pitchFamily="2" charset="0"/>
              </a:rPr>
              <a:t>https://ontdektechniektalent.be/</a:t>
            </a:r>
          </a:p>
        </p:txBody>
      </p:sp>
    </p:spTree>
    <p:extLst>
      <p:ext uri="{BB962C8B-B14F-4D97-AF65-F5344CB8AC3E}">
        <p14:creationId xmlns:p14="http://schemas.microsoft.com/office/powerpoint/2010/main" val="83149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Lager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E24E9-3B70-4B28-A18C-92C8C7CCE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5" r="33184"/>
          <a:stretch/>
        </p:blipFill>
        <p:spPr>
          <a:xfrm>
            <a:off x="11024063" y="4387834"/>
            <a:ext cx="1357079" cy="25379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D172D40-0BF3-4FAB-BE0D-8711A6D65E26}"/>
              </a:ext>
            </a:extLst>
          </p:cNvPr>
          <p:cNvSpPr/>
          <p:nvPr/>
        </p:nvSpPr>
        <p:spPr>
          <a:xfrm>
            <a:off x="0" y="6529537"/>
            <a:ext cx="3611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SketchBlockBold" panose="02000000000000000000" pitchFamily="2" charset="0"/>
              </a:rPr>
              <a:t>https://ontdektechniektalent.be/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2EA48-D4E9-489F-BB7A-C578857C35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83" t="32000" r="54146" b="22115"/>
          <a:stretch/>
        </p:blipFill>
        <p:spPr>
          <a:xfrm>
            <a:off x="1402586" y="1019271"/>
            <a:ext cx="9386827" cy="372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9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8621105" y="6492875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Lager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E24E9-3B70-4B28-A18C-92C8C7CCE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5" r="33184"/>
          <a:stretch/>
        </p:blipFill>
        <p:spPr>
          <a:xfrm>
            <a:off x="11024063" y="4387834"/>
            <a:ext cx="1357079" cy="25379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D172D40-0BF3-4FAB-BE0D-8711A6D65E26}"/>
              </a:ext>
            </a:extLst>
          </p:cNvPr>
          <p:cNvSpPr/>
          <p:nvPr/>
        </p:nvSpPr>
        <p:spPr>
          <a:xfrm>
            <a:off x="0" y="6529537"/>
            <a:ext cx="3611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SketchBlockBold" panose="02000000000000000000" pitchFamily="2" charset="0"/>
              </a:rPr>
              <a:t>https://ontdektechniektalent.be/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0B913F-3018-4D4D-AAA8-1DA7DA889DDB}"/>
              </a:ext>
            </a:extLst>
          </p:cNvPr>
          <p:cNvPicPr/>
          <p:nvPr/>
        </p:nvPicPr>
        <p:blipFill rotWithShape="1">
          <a:blip r:embed="rId5"/>
          <a:srcRect l="12468" t="9786" r="70605" b="15156"/>
          <a:stretch/>
        </p:blipFill>
        <p:spPr bwMode="auto">
          <a:xfrm>
            <a:off x="917810" y="714676"/>
            <a:ext cx="3695700" cy="5120640"/>
          </a:xfrm>
          <a:prstGeom prst="rect">
            <a:avLst/>
          </a:prstGeom>
          <a:ln w="25400">
            <a:solidFill>
              <a:srgbClr val="00B0F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1ECDD8-D4AF-4231-B73F-DBB85643F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0915" y="714676"/>
            <a:ext cx="5328384" cy="3996288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62192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10067" y="6488668"/>
            <a:ext cx="326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Secundair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1614B-B1A3-494B-A37C-4282FF1D1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2"/>
          <a:stretch/>
        </p:blipFill>
        <p:spPr>
          <a:xfrm>
            <a:off x="9818418" y="4060626"/>
            <a:ext cx="2373582" cy="2797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B7F6D1-040D-446D-90E5-BA83B12F80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7" t="9238" r="57938" b="4164"/>
          <a:stretch/>
        </p:blipFill>
        <p:spPr>
          <a:xfrm>
            <a:off x="2313083" y="179489"/>
            <a:ext cx="7565834" cy="579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0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10067" y="6488668"/>
            <a:ext cx="326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Secundair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1614B-B1A3-494B-A37C-4282FF1D1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2"/>
          <a:stretch/>
        </p:blipFill>
        <p:spPr>
          <a:xfrm>
            <a:off x="9818418" y="4060626"/>
            <a:ext cx="2373582" cy="279737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BF0BF6-8B3A-491D-BFBA-E7CDCA4E9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20" y="485775"/>
            <a:ext cx="8921560" cy="564356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D4454F-2A7D-44DE-BE42-D140BA0CC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47" y="1295400"/>
            <a:ext cx="1808485" cy="173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5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76937D3B-04A6-494A-93DD-29164319A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07" y="1243283"/>
            <a:ext cx="8645753" cy="359675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10067" y="6488668"/>
            <a:ext cx="326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Secundair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1614B-B1A3-494B-A37C-4282FF1D18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2"/>
          <a:stretch/>
        </p:blipFill>
        <p:spPr>
          <a:xfrm>
            <a:off x="9818418" y="4060626"/>
            <a:ext cx="2373582" cy="27973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3D4353-FA18-423E-938C-FC4B54E2B666}"/>
              </a:ext>
            </a:extLst>
          </p:cNvPr>
          <p:cNvSpPr txBox="1"/>
          <p:nvPr/>
        </p:nvSpPr>
        <p:spPr>
          <a:xfrm>
            <a:off x="4921880" y="612000"/>
            <a:ext cx="2348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F37E13"/>
                </a:solidFill>
                <a:latin typeface="SketchBlockBold" panose="02000000000000000000" pitchFamily="2" charset="0"/>
              </a:rPr>
              <a:t>DESIGN THINKING</a:t>
            </a:r>
            <a:endParaRPr lang="en-GB" dirty="0">
              <a:solidFill>
                <a:srgbClr val="F37E13"/>
              </a:solidFill>
              <a:latin typeface="SketchBlock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0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10067" y="6488668"/>
            <a:ext cx="326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Secundair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1614B-B1A3-494B-A37C-4282FF1D1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2"/>
          <a:stretch/>
        </p:blipFill>
        <p:spPr>
          <a:xfrm>
            <a:off x="9818418" y="4060626"/>
            <a:ext cx="2373582" cy="2797374"/>
          </a:xfrm>
          <a:prstGeom prst="rect">
            <a:avLst/>
          </a:prstGeom>
          <a:solidFill>
            <a:srgbClr val="FFFAF3"/>
          </a:solidFill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CD6BFB-EA67-4F4E-A8D4-9528D370C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5" t="28675" r="66704" b="66756"/>
          <a:stretch/>
        </p:blipFill>
        <p:spPr>
          <a:xfrm rot="16200000">
            <a:off x="8493969" y="3159967"/>
            <a:ext cx="6858001" cy="538065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E18BD9-EA63-4B61-B7B5-F6AF986D94EB}"/>
              </a:ext>
            </a:extLst>
          </p:cNvPr>
          <p:cNvSpPr txBox="1"/>
          <p:nvPr/>
        </p:nvSpPr>
        <p:spPr>
          <a:xfrm>
            <a:off x="4921200" y="612000"/>
            <a:ext cx="244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F37E13"/>
                </a:solidFill>
                <a:latin typeface="SketchBlockBold" panose="02000000000000000000" pitchFamily="2" charset="0"/>
              </a:rPr>
              <a:t>DESIGN THINKING</a:t>
            </a:r>
            <a:endParaRPr lang="en-GB" dirty="0">
              <a:solidFill>
                <a:srgbClr val="F37E13"/>
              </a:solidFill>
              <a:latin typeface="SketchBlockBold" panose="02000000000000000000" pitchFamily="2" charset="0"/>
            </a:endParaRP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CED8EF05-9D95-4319-9045-2D19D06F7D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69" y="3195976"/>
            <a:ext cx="2558058" cy="2558058"/>
          </a:xfr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54FC70-8863-4A76-9206-F3B9D2E15506}"/>
              </a:ext>
            </a:extLst>
          </p:cNvPr>
          <p:cNvCxnSpPr>
            <a:cxnSpLocks/>
          </p:cNvCxnSpPr>
          <p:nvPr/>
        </p:nvCxnSpPr>
        <p:spPr>
          <a:xfrm>
            <a:off x="4233139" y="1350088"/>
            <a:ext cx="2675028" cy="2128974"/>
          </a:xfrm>
          <a:prstGeom prst="line">
            <a:avLst/>
          </a:prstGeom>
          <a:ln w="19050">
            <a:solidFill>
              <a:srgbClr val="F37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BBEA12-1822-400B-B8EA-478D1BD70C2E}"/>
              </a:ext>
            </a:extLst>
          </p:cNvPr>
          <p:cNvCxnSpPr>
            <a:cxnSpLocks/>
          </p:cNvCxnSpPr>
          <p:nvPr/>
        </p:nvCxnSpPr>
        <p:spPr>
          <a:xfrm>
            <a:off x="2886456" y="3029585"/>
            <a:ext cx="2325141" cy="2347414"/>
          </a:xfrm>
          <a:prstGeom prst="line">
            <a:avLst/>
          </a:prstGeom>
          <a:ln w="19050">
            <a:solidFill>
              <a:srgbClr val="F37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C5FCBB-B280-4579-9FD7-78247996C945}"/>
              </a:ext>
            </a:extLst>
          </p:cNvPr>
          <p:cNvCxnSpPr>
            <a:cxnSpLocks/>
          </p:cNvCxnSpPr>
          <p:nvPr/>
        </p:nvCxnSpPr>
        <p:spPr>
          <a:xfrm flipH="1">
            <a:off x="5345269" y="1477406"/>
            <a:ext cx="2445614" cy="2012134"/>
          </a:xfrm>
          <a:prstGeom prst="line">
            <a:avLst/>
          </a:prstGeom>
          <a:ln w="19050">
            <a:solidFill>
              <a:srgbClr val="F37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9B0A4B-1EB7-4407-80DD-7336A4A55C1F}"/>
              </a:ext>
            </a:extLst>
          </p:cNvPr>
          <p:cNvCxnSpPr>
            <a:cxnSpLocks/>
          </p:cNvCxnSpPr>
          <p:nvPr/>
        </p:nvCxnSpPr>
        <p:spPr>
          <a:xfrm flipV="1">
            <a:off x="7057895" y="3143094"/>
            <a:ext cx="2032482" cy="2147890"/>
          </a:xfrm>
          <a:prstGeom prst="line">
            <a:avLst/>
          </a:prstGeom>
          <a:ln w="19050">
            <a:solidFill>
              <a:srgbClr val="F37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7F1A335-5881-45FA-9E97-FB8CF9D947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29" y="1183258"/>
            <a:ext cx="2129413" cy="2129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092614-5D19-4849-8D5A-6F66F34882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608" y="1182314"/>
            <a:ext cx="2136496" cy="212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0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10067" y="6488668"/>
            <a:ext cx="326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Secundair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E5AC22-9037-48B9-A3DC-CF51542B0DBA}"/>
              </a:ext>
            </a:extLst>
          </p:cNvPr>
          <p:cNvSpPr/>
          <p:nvPr/>
        </p:nvSpPr>
        <p:spPr>
          <a:xfrm>
            <a:off x="647627" y="7372777"/>
            <a:ext cx="22813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https://www.youtube.com/watch?v=h0-NS3z-EXo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1614B-B1A3-494B-A37C-4282FF1D1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2"/>
          <a:stretch/>
        </p:blipFill>
        <p:spPr>
          <a:xfrm>
            <a:off x="9818418" y="4060626"/>
            <a:ext cx="2373582" cy="2797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C27DB-DD0C-4CB5-97BD-B67D8FCF8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760" y="320511"/>
            <a:ext cx="4269449" cy="3373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CEA8D-6743-4180-B5DB-1A875EF4C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77" y="725864"/>
            <a:ext cx="5167917" cy="38759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E6EDCB-7362-46DC-B871-E967EB59CBDD}"/>
              </a:ext>
            </a:extLst>
          </p:cNvPr>
          <p:cNvSpPr/>
          <p:nvPr/>
        </p:nvSpPr>
        <p:spPr>
          <a:xfrm>
            <a:off x="218537" y="4601802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latin typeface="SketchBlockBold" panose="02000000000000000000" pitchFamily="2" charset="0"/>
              </a:rPr>
              <a:t>https://www.dexterindustries.com/projects/raspberry-pi-mm-color-sorter/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11F3C2-8C1C-4ABF-9621-523DEC508C22}"/>
              </a:ext>
            </a:extLst>
          </p:cNvPr>
          <p:cNvSpPr/>
          <p:nvPr/>
        </p:nvSpPr>
        <p:spPr>
          <a:xfrm>
            <a:off x="6643508" y="3680913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latin typeface="SketchBlockBold" panose="02000000000000000000" pitchFamily="2" charset="0"/>
              </a:rPr>
              <a:t>https://beta.ivc.no/wiki/index.php/Skittles_M&amp;M%27s_Sorting_Machine</a:t>
            </a:r>
          </a:p>
        </p:txBody>
      </p:sp>
    </p:spTree>
    <p:extLst>
      <p:ext uri="{BB962C8B-B14F-4D97-AF65-F5344CB8AC3E}">
        <p14:creationId xmlns:p14="http://schemas.microsoft.com/office/powerpoint/2010/main" val="156649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10067" y="6488668"/>
            <a:ext cx="326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Secundair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1614B-B1A3-494B-A37C-4282FF1D1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2"/>
          <a:stretch/>
        </p:blipFill>
        <p:spPr>
          <a:xfrm>
            <a:off x="9818418" y="4060626"/>
            <a:ext cx="2373582" cy="279737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BF0BF6-8B3A-491D-BFBA-E7CDCA4E9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20" y="485775"/>
            <a:ext cx="8921560" cy="564356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D4454F-2A7D-44DE-BE42-D140BA0CC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47" y="1295400"/>
            <a:ext cx="1808485" cy="1731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B22A0A-A29C-4B09-8F72-2599B648F7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58" y="1292946"/>
            <a:ext cx="1809844" cy="17328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E2C8DF-153A-4B65-9A07-B68BAA48E7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64" y="1292946"/>
            <a:ext cx="1739552" cy="17395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98F2E6-0C17-4E87-8F2E-3C00950E1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2" y="3027735"/>
            <a:ext cx="1740947" cy="1721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F8983C-3744-43EE-8F25-28BDE7BAD2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44" y="1289784"/>
            <a:ext cx="1736867" cy="1736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866CD7-B083-4FFF-AF3A-6870FBA74D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09" y="3059907"/>
            <a:ext cx="1816693" cy="169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DDA17B-EF5C-44C5-A3E4-E98E3048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81933" cy="6946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D007E3-BB40-49CA-BC34-299D7AF571C6}"/>
              </a:ext>
            </a:extLst>
          </p:cNvPr>
          <p:cNvSpPr/>
          <p:nvPr/>
        </p:nvSpPr>
        <p:spPr>
          <a:xfrm>
            <a:off x="10240189" y="6674240"/>
            <a:ext cx="19575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latin typeface="SketchBlockBold" panose="02000000000000000000" pitchFamily="2" charset="0"/>
              </a:rPr>
              <a:t>https://www.computerhope.com/</a:t>
            </a:r>
          </a:p>
        </p:txBody>
      </p:sp>
    </p:spTree>
    <p:extLst>
      <p:ext uri="{BB962C8B-B14F-4D97-AF65-F5344CB8AC3E}">
        <p14:creationId xmlns:p14="http://schemas.microsoft.com/office/powerpoint/2010/main" val="426400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9721672" y="5836312"/>
            <a:ext cx="2470327" cy="81352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769404" y="1419413"/>
            <a:ext cx="3256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INFOAVOND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739686" y="4340793"/>
            <a:ext cx="74081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/>
              <a:t>Prof. Dr. </a:t>
            </a:r>
            <a:r>
              <a:rPr lang="nl-NL" sz="2200" dirty="0" err="1"/>
              <a:t>Katleen</a:t>
            </a:r>
            <a:r>
              <a:rPr lang="nl-NL" sz="2200" dirty="0"/>
              <a:t> </a:t>
            </a:r>
            <a:r>
              <a:rPr lang="nl-NL" sz="2200" dirty="0" err="1"/>
              <a:t>Denolf</a:t>
            </a:r>
            <a:r>
              <a:rPr lang="nl-NL" sz="2200" dirty="0"/>
              <a:t> – Universiteit Hasselt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96E9A43-4AEA-334D-85DC-9E56E6149171}"/>
              </a:ext>
            </a:extLst>
          </p:cNvPr>
          <p:cNvSpPr txBox="1"/>
          <p:nvPr/>
        </p:nvSpPr>
        <p:spPr>
          <a:xfrm>
            <a:off x="2763293" y="3029940"/>
            <a:ext cx="73384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/>
              <a:t>STEMOOV  van </a:t>
            </a:r>
            <a:r>
              <a:rPr lang="nl-BE" sz="2000" dirty="0"/>
              <a:t>KLEIN</a:t>
            </a:r>
            <a:r>
              <a:rPr lang="nl-BE" sz="4000" dirty="0"/>
              <a:t> tot </a:t>
            </a:r>
            <a:r>
              <a:rPr lang="nl-BE" sz="6600" dirty="0"/>
              <a:t>GROOT</a:t>
            </a:r>
            <a:endParaRPr lang="nl-BE" sz="4000" dirty="0"/>
          </a:p>
        </p:txBody>
      </p:sp>
      <p:pic>
        <p:nvPicPr>
          <p:cNvPr id="12" name="Picture 19">
            <a:extLst>
              <a:ext uri="{FF2B5EF4-FFF2-40B4-BE49-F238E27FC236}">
                <a16:creationId xmlns:a16="http://schemas.microsoft.com/office/drawing/2014/main" id="{A80DF07A-8EA0-4A45-86DC-BACE3F93F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16" y="5888197"/>
            <a:ext cx="1220033" cy="877156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6A40ECCE-FB0F-2D4D-94E5-F02BFE86A3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80" y="6035013"/>
            <a:ext cx="1677276" cy="3743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A9AE11-3C37-004D-9100-54A3D7D38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655" y="5730124"/>
            <a:ext cx="1525356" cy="10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10067" y="6488668"/>
            <a:ext cx="326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Secundair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1614B-B1A3-494B-A37C-4282FF1D1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2"/>
          <a:stretch/>
        </p:blipFill>
        <p:spPr>
          <a:xfrm>
            <a:off x="9818418" y="4060626"/>
            <a:ext cx="2373582" cy="2797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39605B-B986-4BF8-B7BA-7A0E1DA414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839" t="34008" r="1964" b="22990"/>
          <a:stretch/>
        </p:blipFill>
        <p:spPr>
          <a:xfrm>
            <a:off x="617411" y="1012371"/>
            <a:ext cx="7097269" cy="2891227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730719-2426-437F-BAB6-66ED59CDF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2091" y="1012371"/>
            <a:ext cx="3242497" cy="2891227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E2550D-BC45-448B-91FE-D77E4C53B7DE}"/>
              </a:ext>
            </a:extLst>
          </p:cNvPr>
          <p:cNvSpPr txBox="1"/>
          <p:nvPr/>
        </p:nvSpPr>
        <p:spPr>
          <a:xfrm>
            <a:off x="2320916" y="448652"/>
            <a:ext cx="369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SketchBlockBold" panose="02000000000000000000" pitchFamily="2" charset="0"/>
              </a:rPr>
              <a:t>Interactie materie - licht</a:t>
            </a:r>
            <a:endParaRPr lang="en-GB" dirty="0">
              <a:latin typeface="SketchBlockBold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7FF5FA-2B9C-457C-B5BB-F7FA9FE9740B}"/>
              </a:ext>
            </a:extLst>
          </p:cNvPr>
          <p:cNvSpPr txBox="1"/>
          <p:nvPr/>
        </p:nvSpPr>
        <p:spPr>
          <a:xfrm>
            <a:off x="8108210" y="448652"/>
            <a:ext cx="369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SketchBlockBold" panose="02000000000000000000" pitchFamily="2" charset="0"/>
              </a:rPr>
              <a:t>L*a*b* kleurenruimte</a:t>
            </a:r>
            <a:endParaRPr lang="en-GB" dirty="0">
              <a:latin typeface="SketchBlockBold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E3C6E8-2FEF-45DE-86FA-1E2BE27D8FF6}"/>
              </a:ext>
            </a:extLst>
          </p:cNvPr>
          <p:cNvSpPr/>
          <p:nvPr/>
        </p:nvSpPr>
        <p:spPr>
          <a:xfrm>
            <a:off x="571110" y="3965246"/>
            <a:ext cx="70972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err="1">
                <a:solidFill>
                  <a:srgbClr val="333333"/>
                </a:solidFill>
                <a:latin typeface="SketchBlockBold" panose="02000000000000000000" pitchFamily="2" charset="0"/>
              </a:rPr>
              <a:t>Meulebroeck</a:t>
            </a:r>
            <a:r>
              <a:rPr lang="en-GB" sz="800" dirty="0">
                <a:solidFill>
                  <a:srgbClr val="333333"/>
                </a:solidFill>
                <a:latin typeface="SketchBlockBold" panose="02000000000000000000" pitchFamily="2" charset="0"/>
              </a:rPr>
              <a:t>, W., </a:t>
            </a:r>
            <a:r>
              <a:rPr lang="en-GB" sz="800" dirty="0" err="1">
                <a:solidFill>
                  <a:srgbClr val="333333"/>
                </a:solidFill>
                <a:latin typeface="SketchBlockBold" panose="02000000000000000000" pitchFamily="2" charset="0"/>
              </a:rPr>
              <a:t>Thienpont</a:t>
            </a:r>
            <a:r>
              <a:rPr lang="en-GB" sz="800" dirty="0">
                <a:solidFill>
                  <a:srgbClr val="333333"/>
                </a:solidFill>
                <a:latin typeface="SketchBlockBold" panose="02000000000000000000" pitchFamily="2" charset="0"/>
              </a:rPr>
              <a:t>, H., &amp; </a:t>
            </a:r>
            <a:r>
              <a:rPr lang="en-GB" sz="800" dirty="0" err="1">
                <a:solidFill>
                  <a:srgbClr val="333333"/>
                </a:solidFill>
                <a:latin typeface="SketchBlockBold" panose="02000000000000000000" pitchFamily="2" charset="0"/>
              </a:rPr>
              <a:t>Ottevaere</a:t>
            </a:r>
            <a:r>
              <a:rPr lang="en-GB" sz="800" dirty="0">
                <a:solidFill>
                  <a:srgbClr val="333333"/>
                </a:solidFill>
                <a:latin typeface="SketchBlockBold" panose="02000000000000000000" pitchFamily="2" charset="0"/>
              </a:rPr>
              <a:t>, H. (2016). Photonics enhanced sensors for food monitoring: Part 1.</a:t>
            </a:r>
            <a:r>
              <a:rPr lang="en-GB" sz="800" i="1" dirty="0">
                <a:solidFill>
                  <a:srgbClr val="333333"/>
                </a:solidFill>
                <a:latin typeface="SketchBlockBold" panose="02000000000000000000" pitchFamily="2" charset="0"/>
              </a:rPr>
              <a:t> IEEE Instrumentation &amp; Measurement Magazine, 19</a:t>
            </a:r>
            <a:r>
              <a:rPr lang="en-GB" sz="800" dirty="0">
                <a:solidFill>
                  <a:srgbClr val="333333"/>
                </a:solidFill>
                <a:latin typeface="SketchBlockBold" panose="02000000000000000000" pitchFamily="2" charset="0"/>
              </a:rPr>
              <a:t>(6), 35-45. </a:t>
            </a:r>
            <a:r>
              <a:rPr lang="en-GB" sz="800" dirty="0">
                <a:solidFill>
                  <a:srgbClr val="0066CC"/>
                </a:solidFill>
                <a:latin typeface="SketchBlockBold" panose="02000000000000000000" pitchFamily="2" charset="0"/>
                <a:hlinkClick r:id="rId7"/>
              </a:rPr>
              <a:t>https://doi.org/10.1109/MIM.2016.7777651</a:t>
            </a:r>
            <a:endParaRPr lang="en-GB" sz="800" b="0" i="0" dirty="0">
              <a:solidFill>
                <a:srgbClr val="333333"/>
              </a:solidFill>
              <a:effectLst/>
              <a:latin typeface="SketchBlockBold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28A0A6-77E6-4078-BA8D-9C5EBA50F65E}"/>
              </a:ext>
            </a:extLst>
          </p:cNvPr>
          <p:cNvSpPr/>
          <p:nvPr/>
        </p:nvSpPr>
        <p:spPr>
          <a:xfrm>
            <a:off x="8195915" y="3965246"/>
            <a:ext cx="35148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latin typeface="SketchBlockBold" panose="02000000000000000000" pitchFamily="2" charset="0"/>
              </a:rPr>
              <a:t>https://sensing.konicaminolta.asia/what-is-cie-1976-lab-color-space/</a:t>
            </a:r>
          </a:p>
        </p:txBody>
      </p:sp>
    </p:spTree>
    <p:extLst>
      <p:ext uri="{BB962C8B-B14F-4D97-AF65-F5344CB8AC3E}">
        <p14:creationId xmlns:p14="http://schemas.microsoft.com/office/powerpoint/2010/main" val="15585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10067" y="6488668"/>
            <a:ext cx="326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Secundair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1614B-B1A3-494B-A37C-4282FF1D1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2"/>
          <a:stretch/>
        </p:blipFill>
        <p:spPr>
          <a:xfrm>
            <a:off x="9818418" y="4060626"/>
            <a:ext cx="2373582" cy="27973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E2550D-BC45-448B-91FE-D77E4C53B7DE}"/>
              </a:ext>
            </a:extLst>
          </p:cNvPr>
          <p:cNvSpPr txBox="1"/>
          <p:nvPr/>
        </p:nvSpPr>
        <p:spPr>
          <a:xfrm>
            <a:off x="3435818" y="673400"/>
            <a:ext cx="532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latin typeface="SketchBlockBold" panose="02000000000000000000" pitchFamily="2" charset="0"/>
              </a:rPr>
              <a:t>Werking Spectrometer</a:t>
            </a:r>
            <a:endParaRPr lang="en-GB" sz="2800" dirty="0">
              <a:latin typeface="SketchBlockBold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77D3E7-3868-4BAA-BA54-BB54D21BE2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93" t="38976" r="1071" b="10312"/>
          <a:stretch/>
        </p:blipFill>
        <p:spPr>
          <a:xfrm>
            <a:off x="2555303" y="1883811"/>
            <a:ext cx="7081395" cy="3058631"/>
          </a:xfrm>
          <a:prstGeom prst="rect">
            <a:avLst/>
          </a:prstGeom>
          <a:solidFill>
            <a:srgbClr val="FFFAF3"/>
          </a:solidFill>
          <a:ln w="25400">
            <a:solidFill>
              <a:srgbClr val="00B05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8BEF3D-0AC4-45E6-8CB8-7FA4FE4A6E3C}"/>
              </a:ext>
            </a:extLst>
          </p:cNvPr>
          <p:cNvSpPr/>
          <p:nvPr/>
        </p:nvSpPr>
        <p:spPr>
          <a:xfrm>
            <a:off x="2475407" y="5004059"/>
            <a:ext cx="19303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latin typeface="SketchBlockBold" panose="02000000000000000000" pitchFamily="2" charset="0"/>
              </a:rPr>
              <a:t>https://www.avantes.com/</a:t>
            </a:r>
          </a:p>
        </p:txBody>
      </p:sp>
    </p:spTree>
    <p:extLst>
      <p:ext uri="{BB962C8B-B14F-4D97-AF65-F5344CB8AC3E}">
        <p14:creationId xmlns:p14="http://schemas.microsoft.com/office/powerpoint/2010/main" val="38141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10067" y="6488668"/>
            <a:ext cx="326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Secundair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F6195E06-B0BE-4DB3-81D5-53698A933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20" y="485775"/>
            <a:ext cx="8921560" cy="5643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11614B-B1A3-494B-A37C-4282FF1D18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2"/>
          <a:stretch/>
        </p:blipFill>
        <p:spPr>
          <a:xfrm>
            <a:off x="9818418" y="4060626"/>
            <a:ext cx="2373582" cy="27973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791134-06B0-4D01-8711-7F1584432E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09" y="3059907"/>
            <a:ext cx="1816693" cy="1691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0002A37-CA24-40E6-87EB-8A9B6ED468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44" y="1289784"/>
            <a:ext cx="1736867" cy="17368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38661A-24AD-4004-928F-6515E132A5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132" y="3026627"/>
            <a:ext cx="1744804" cy="17254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13EB816-9797-470C-93C5-C98081B4EB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1" y="3057729"/>
            <a:ext cx="1834014" cy="17023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C9B360-2FB0-438D-A67E-C1DB4AC17A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47" y="1295400"/>
            <a:ext cx="1808485" cy="17315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AE858E-449B-45F7-867F-6C90C983C5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58" y="1292946"/>
            <a:ext cx="1809844" cy="17328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7C432E-67C4-4324-A003-1C2CC19109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64" y="1292946"/>
            <a:ext cx="1739552" cy="17395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548A89-1119-441D-B90C-BCB0410299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2" y="3027735"/>
            <a:ext cx="1740947" cy="172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4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5" t="28675" r="66704" b="66756"/>
          <a:stretch/>
        </p:blipFill>
        <p:spPr>
          <a:xfrm rot="16200000">
            <a:off x="8493969" y="3159967"/>
            <a:ext cx="6858001" cy="538065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5BC8853-C614-4BC6-AA95-38845D150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>
                <a:latin typeface="SketchBlockBold" panose="02000000000000000000" pitchFamily="2" charset="0"/>
              </a:rPr>
              <a:t>Evaluatie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CC1C11-6057-44AA-97C8-E77AC5359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87502" cy="487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GB" dirty="0">
                <a:latin typeface="SketchBlockBold" panose="02000000000000000000" pitchFamily="2" charset="0"/>
                <a:hlinkClick r:id="rId4"/>
              </a:rPr>
              <a:t>http://www.stemoov.be/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847ED7-0E9B-408C-81D0-2B7115CB9A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52" t="23460" r="50823" b="11393"/>
          <a:stretch/>
        </p:blipFill>
        <p:spPr>
          <a:xfrm rot="5400000">
            <a:off x="2952276" y="757319"/>
            <a:ext cx="2551986" cy="6438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B83C66-61F0-4258-8E8A-61ADA702A9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41" t="24653" r="55662" b="10717"/>
          <a:stretch/>
        </p:blipFill>
        <p:spPr>
          <a:xfrm rot="5400000">
            <a:off x="6921139" y="1772314"/>
            <a:ext cx="2727115" cy="643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233B-6931-43A4-A5F1-C4F4FCA7A8B5}"/>
              </a:ext>
            </a:extLst>
          </p:cNvPr>
          <p:cNvSpPr txBox="1"/>
          <p:nvPr/>
        </p:nvSpPr>
        <p:spPr>
          <a:xfrm>
            <a:off x="10067" y="6488668"/>
            <a:ext cx="326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Hoger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1614B-B1A3-494B-A37C-4282FF1D1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2"/>
          <a:stretch/>
        </p:blipFill>
        <p:spPr>
          <a:xfrm>
            <a:off x="9818418" y="4060626"/>
            <a:ext cx="2373582" cy="2797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EE0733-DC4A-40DC-9C3A-042636B8F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12" y="377072"/>
            <a:ext cx="3875776" cy="545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380DC5-2F21-4A3B-AC79-0E3DC6EA8F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1EC0CC-EEAB-4A34-8808-E3012ED645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48" t="27913" r="24399" b="5942"/>
          <a:stretch/>
        </p:blipFill>
        <p:spPr>
          <a:xfrm rot="5400000">
            <a:off x="2667793" y="-2667001"/>
            <a:ext cx="6858001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2962CD-55AD-477F-B2F7-3A7108D6E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2149" y="2229677"/>
            <a:ext cx="9144000" cy="2387600"/>
          </a:xfrm>
        </p:spPr>
        <p:txBody>
          <a:bodyPr/>
          <a:lstStyle/>
          <a:p>
            <a:r>
              <a:rPr lang="nl-BE" b="1" dirty="0">
                <a:latin typeface="Bookman Old Style" panose="02050604050505020204" pitchFamily="18" charset="0"/>
              </a:rPr>
              <a:t> </a:t>
            </a:r>
            <a:r>
              <a:rPr lang="nl-BE" b="1" dirty="0">
                <a:solidFill>
                  <a:schemeClr val="bg1">
                    <a:lumMod val="50000"/>
                  </a:schemeClr>
                </a:solidFill>
                <a:latin typeface="SketchBlockBold" panose="02000000000000000000" pitchFamily="2" charset="0"/>
              </a:rPr>
              <a:t>Bedankt voor uw aandacht!</a:t>
            </a:r>
            <a:endParaRPr lang="en-GB" b="1" dirty="0">
              <a:solidFill>
                <a:schemeClr val="bg1">
                  <a:lumMod val="50000"/>
                </a:schemeClr>
              </a:solidFill>
              <a:latin typeface="SketchBlockBold" panose="020000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D311C1-6BB3-4718-96B8-DC85C17D46D5}"/>
              </a:ext>
            </a:extLst>
          </p:cNvPr>
          <p:cNvSpPr txBox="1">
            <a:spLocks/>
          </p:cNvSpPr>
          <p:nvPr/>
        </p:nvSpPr>
        <p:spPr>
          <a:xfrm>
            <a:off x="789372" y="212805"/>
            <a:ext cx="6021841" cy="802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2400" b="1" dirty="0">
                <a:solidFill>
                  <a:schemeClr val="bg1"/>
                </a:solidFill>
                <a:latin typeface="SketchBlockBold" panose="02000000000000000000" pitchFamily="2" charset="0"/>
              </a:rPr>
              <a:t>Vragen?</a:t>
            </a:r>
            <a:br>
              <a:rPr lang="nl-BE" sz="2400" b="1" dirty="0">
                <a:solidFill>
                  <a:schemeClr val="bg1"/>
                </a:solidFill>
                <a:latin typeface="SketchBlockBold" panose="02000000000000000000" pitchFamily="2" charset="0"/>
              </a:rPr>
            </a:br>
            <a:r>
              <a:rPr lang="nl-BE" sz="2400" b="1" dirty="0">
                <a:solidFill>
                  <a:schemeClr val="bg1"/>
                </a:solidFill>
                <a:latin typeface="SketchBlockBold" panose="02000000000000000000" pitchFamily="2" charset="0"/>
              </a:rPr>
              <a:t>katleen.denolf@uhasselt.be</a:t>
            </a:r>
            <a:endParaRPr lang="en-GB" sz="2400" b="1" dirty="0">
              <a:solidFill>
                <a:schemeClr val="bg1"/>
              </a:solidFill>
              <a:latin typeface="SketchBlockBold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C27A88-6EC4-4CCF-A409-F85537263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04" y="5131839"/>
            <a:ext cx="1846414" cy="18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F54253-926D-4A86-B589-33685BB6A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234" y="5464898"/>
            <a:ext cx="1754915" cy="1180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8D88F6-E0AA-4847-90C9-3CA3F5908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19" y="5841771"/>
            <a:ext cx="1911124" cy="426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BE1EF1-41B9-4A78-938F-D7DDEC733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81" y="5555935"/>
            <a:ext cx="1995037" cy="998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A82B7E-FF5A-4A3D-B91C-70696D4CDA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6" y="5616468"/>
            <a:ext cx="1220033" cy="8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7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9416767" y="5781828"/>
            <a:ext cx="2470327" cy="81352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769404" y="1419413"/>
            <a:ext cx="3256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INFOAVOND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69404" y="4031630"/>
            <a:ext cx="10791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dirty="0"/>
              <a:t>Frank </a:t>
            </a:r>
            <a:r>
              <a:rPr lang="nl-NL" sz="2200" dirty="0" err="1"/>
              <a:t>Petroci</a:t>
            </a:r>
            <a:r>
              <a:rPr lang="nl-NL" sz="2200" dirty="0"/>
              <a:t>, Kathleen Heymans en Robin </a:t>
            </a:r>
            <a:r>
              <a:rPr lang="nl-NL" sz="2200" dirty="0" err="1"/>
              <a:t>Swennen</a:t>
            </a:r>
            <a:r>
              <a:rPr lang="nl-NL" sz="2200" dirty="0"/>
              <a:t>  </a:t>
            </a:r>
            <a:br>
              <a:rPr lang="nl-NL" sz="2200" dirty="0"/>
            </a:br>
            <a:r>
              <a:rPr lang="nl-NL" sz="2200" dirty="0"/>
              <a:t>Pedagogische begeleidingsdiensten GO!, OVSG en </a:t>
            </a:r>
            <a:r>
              <a:rPr lang="nl-NL" sz="2200" dirty="0" err="1"/>
              <a:t>KathOndVla</a:t>
            </a:r>
            <a:endParaRPr lang="nl-NL" sz="22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96E9A43-4AEA-334D-85DC-9E56E6149171}"/>
              </a:ext>
            </a:extLst>
          </p:cNvPr>
          <p:cNvSpPr txBox="1"/>
          <p:nvPr/>
        </p:nvSpPr>
        <p:spPr>
          <a:xfrm>
            <a:off x="4628616" y="3077460"/>
            <a:ext cx="2974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/>
              <a:t>AAN DE SLAG</a:t>
            </a:r>
          </a:p>
        </p:txBody>
      </p:sp>
    </p:spTree>
    <p:extLst>
      <p:ext uri="{BB962C8B-B14F-4D97-AF65-F5344CB8AC3E}">
        <p14:creationId xmlns:p14="http://schemas.microsoft.com/office/powerpoint/2010/main" val="4096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BC82013A-B5F1-480C-94A8-B936FB60B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68"/>
          <a:stretch/>
        </p:blipFill>
        <p:spPr>
          <a:xfrm>
            <a:off x="305200" y="3191133"/>
            <a:ext cx="4533091" cy="3429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2117025" y="-768900"/>
            <a:ext cx="604242" cy="483829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769404" y="1419413"/>
            <a:ext cx="385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SINT EN PIETEN - ACTIVITEIT </a:t>
            </a:r>
          </a:p>
        </p:txBody>
      </p:sp>
      <p:pic>
        <p:nvPicPr>
          <p:cNvPr id="3" name="Afbeelding 2" descr="Afbeelding met tekst, vectorafbeeldingen&#10;&#10;Automatisch gegenereerde beschrijving">
            <a:extLst>
              <a:ext uri="{FF2B5EF4-FFF2-40B4-BE49-F238E27FC236}">
                <a16:creationId xmlns:a16="http://schemas.microsoft.com/office/drawing/2014/main" id="{74705F51-F043-4514-B604-4EDFE4304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31605">
            <a:off x="4170735" y="1136144"/>
            <a:ext cx="3684772" cy="48184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A932E1D-4A9C-4894-AAFF-52E901605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8605">
            <a:off x="7869382" y="641550"/>
            <a:ext cx="4257834" cy="597988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5364C85-CEB3-45A1-9942-02628C67A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264" y="2023656"/>
            <a:ext cx="2217481" cy="124733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65E451E-D900-4CF5-B178-BB758D97DF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4579266" y="6252112"/>
            <a:ext cx="1669336" cy="5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7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png Congrats North Fork Chocolate Company - Transparent Cute  Arrow Png ... - DLPNG.com">
            <a:extLst>
              <a:ext uri="{FF2B5EF4-FFF2-40B4-BE49-F238E27FC236}">
                <a16:creationId xmlns:a16="http://schemas.microsoft.com/office/drawing/2014/main" id="{97EA4ABB-8CAA-4FEC-ABF4-34F046C9B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640">
            <a:off x="9265488" y="3616731"/>
            <a:ext cx="1877369" cy="15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3501766" y="4843848"/>
            <a:ext cx="59312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/>
              <a:t> 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0452286-2511-4AC7-B6B7-E90BB06C4378}"/>
              </a:ext>
            </a:extLst>
          </p:cNvPr>
          <p:cNvSpPr/>
          <p:nvPr/>
        </p:nvSpPr>
        <p:spPr>
          <a:xfrm rot="5400000">
            <a:off x="2117025" y="-768900"/>
            <a:ext cx="604242" cy="483829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C0B95154-ADF1-4BB2-8695-2D7029BC297E}"/>
              </a:ext>
            </a:extLst>
          </p:cNvPr>
          <p:cNvSpPr/>
          <p:nvPr/>
        </p:nvSpPr>
        <p:spPr>
          <a:xfrm rot="5400000">
            <a:off x="1321891" y="26234"/>
            <a:ext cx="604242" cy="32480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F89549D-39E2-4D33-BA54-61AA825B5F1E}"/>
              </a:ext>
            </a:extLst>
          </p:cNvPr>
          <p:cNvSpPr txBox="1"/>
          <p:nvPr/>
        </p:nvSpPr>
        <p:spPr>
          <a:xfrm>
            <a:off x="769404" y="1419413"/>
            <a:ext cx="3954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STEMOOV BASISONDERWIJS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7B68833-962C-44E1-9A0E-D6CBC8168CC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3"/>
          <a:stretch/>
        </p:blipFill>
        <p:spPr>
          <a:xfrm>
            <a:off x="336229" y="1974549"/>
            <a:ext cx="9167383" cy="454951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4C8727-20CB-42C8-A56F-D9E19D30A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395" y="1919111"/>
            <a:ext cx="2753109" cy="159089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938162E-CEB7-45A8-92A5-B587643184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0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illustratie&#10;&#10;Automatisch gegenereerde beschrijving">
            <a:extLst>
              <a:ext uri="{FF2B5EF4-FFF2-40B4-BE49-F238E27FC236}">
                <a16:creationId xmlns:a16="http://schemas.microsoft.com/office/drawing/2014/main" id="{4D685452-1892-4D2E-8B27-2A085D80F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504" y="1952368"/>
            <a:ext cx="2921000" cy="39846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760107" y="-411981"/>
            <a:ext cx="604242" cy="41244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/>
        </p:nvSpPr>
        <p:spPr>
          <a:xfrm rot="5400000">
            <a:off x="1583829" y="-235703"/>
            <a:ext cx="604242" cy="3771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769404" y="1419413"/>
            <a:ext cx="2088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DRAAIBOEK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8F311F7D-A94E-47F6-9E23-B9C285076552}"/>
              </a:ext>
            </a:extLst>
          </p:cNvPr>
          <p:cNvGrpSpPr/>
          <p:nvPr/>
        </p:nvGrpSpPr>
        <p:grpSpPr>
          <a:xfrm>
            <a:off x="4229621" y="172110"/>
            <a:ext cx="4776388" cy="6467411"/>
            <a:chOff x="4484504" y="-853567"/>
            <a:chExt cx="5019686" cy="6796846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D65A3449-68A0-4591-917B-CD448347A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1100" y="-483292"/>
              <a:ext cx="4533090" cy="64265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C0EA9191-E3EA-4410-BC63-25F2A36F3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9451" y="-571978"/>
              <a:ext cx="4533090" cy="64265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D3483E55-DB22-4163-911A-C95031A65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7802" y="-660664"/>
              <a:ext cx="4533090" cy="64265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38119225-0AF1-4492-9F2B-97E3B6621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6153" y="-764881"/>
              <a:ext cx="4533090" cy="64265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7AD2BC67-BCF5-4774-90CF-F960B3430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4504" y="-853567"/>
              <a:ext cx="4533090" cy="64265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6" name="Afbeelding 25" descr="Afbeelding met illustratie&#10;&#10;Automatisch gegenereerde beschrijving">
            <a:extLst>
              <a:ext uri="{FF2B5EF4-FFF2-40B4-BE49-F238E27FC236}">
                <a16:creationId xmlns:a16="http://schemas.microsoft.com/office/drawing/2014/main" id="{8EF5E382-3D05-4EAA-A24E-E3121AE9F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31" y="2370009"/>
            <a:ext cx="2679700" cy="40703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670E421D-5F27-40C5-A23A-5A4452C37B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5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5A437C-4FD8-46E2-A466-4F729DD2FF5E}"/>
              </a:ext>
            </a:extLst>
          </p:cNvPr>
          <p:cNvSpPr/>
          <p:nvPr/>
        </p:nvSpPr>
        <p:spPr>
          <a:xfrm>
            <a:off x="10665620" y="6642556"/>
            <a:ext cx="15263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latin typeface="SketchBlockBold" panose="02000000000000000000" pitchFamily="2" charset="0"/>
              </a:rPr>
              <a:t>https://www.stokke.com/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36DED5-256F-4186-8957-0B81EC21B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/>
          <a:stretch/>
        </p:blipFill>
        <p:spPr>
          <a:xfrm>
            <a:off x="2559667" y="976263"/>
            <a:ext cx="7838210" cy="38407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E0FCAB-B4BA-4245-B531-0DD6FBBC95CE}"/>
              </a:ext>
            </a:extLst>
          </p:cNvPr>
          <p:cNvSpPr txBox="1"/>
          <p:nvPr/>
        </p:nvSpPr>
        <p:spPr>
          <a:xfrm>
            <a:off x="1807535" y="5193834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Kleuteronderwijs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B8C54-DF6E-4E14-B145-F646DB3D83C0}"/>
              </a:ext>
            </a:extLst>
          </p:cNvPr>
          <p:cNvSpPr txBox="1"/>
          <p:nvPr/>
        </p:nvSpPr>
        <p:spPr>
          <a:xfrm>
            <a:off x="4745665" y="5201331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Lager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02255-DA5F-474A-9AB0-3DC97D648FAB}"/>
              </a:ext>
            </a:extLst>
          </p:cNvPr>
          <p:cNvSpPr txBox="1"/>
          <p:nvPr/>
        </p:nvSpPr>
        <p:spPr>
          <a:xfrm>
            <a:off x="7428613" y="5193834"/>
            <a:ext cx="296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SketchBlockBold" panose="02000000000000000000" pitchFamily="2" charset="0"/>
              </a:rPr>
              <a:t>Secundair Onderwijs</a:t>
            </a:r>
            <a:endParaRPr lang="en-GB" dirty="0">
              <a:latin typeface="SketchBlock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35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interklaas vieren in Nederland - Nederlandse tradities - Holland.com">
            <a:extLst>
              <a:ext uri="{FF2B5EF4-FFF2-40B4-BE49-F238E27FC236}">
                <a16:creationId xmlns:a16="http://schemas.microsoft.com/office/drawing/2014/main" id="{4ACC0C87-0DDA-45D3-A63A-476DE1504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2"/>
          <a:stretch/>
        </p:blipFill>
        <p:spPr bwMode="auto">
          <a:xfrm>
            <a:off x="262647" y="441137"/>
            <a:ext cx="11929353" cy="641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/>
        </p:nvSpPr>
        <p:spPr>
          <a:xfrm rot="5400000">
            <a:off x="1583829" y="-235703"/>
            <a:ext cx="604242" cy="3771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769404" y="1419413"/>
            <a:ext cx="243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VERWONDEREN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62CF225-A7C2-4CF1-BC98-8657D022D5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802" y="4737101"/>
            <a:ext cx="3116710" cy="11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2117025" y="-768900"/>
            <a:ext cx="604242" cy="483829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769404" y="1419413"/>
            <a:ext cx="385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PROBLEEM-BEHOEFTE</a:t>
            </a:r>
          </a:p>
        </p:txBody>
      </p:sp>
      <p:pic>
        <p:nvPicPr>
          <p:cNvPr id="3" name="Afbeelding 2" descr="Afbeelding met tekst, vectorafbeeldingen&#10;&#10;Automatisch gegenereerde beschrijving">
            <a:extLst>
              <a:ext uri="{FF2B5EF4-FFF2-40B4-BE49-F238E27FC236}">
                <a16:creationId xmlns:a16="http://schemas.microsoft.com/office/drawing/2014/main" id="{74705F51-F043-4514-B604-4EDFE4304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1605">
            <a:off x="2953254" y="606607"/>
            <a:ext cx="4338503" cy="567326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A932E1D-4A9C-4894-AAFF-52E901605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8605">
            <a:off x="7211286" y="-62609"/>
            <a:ext cx="4810208" cy="675566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2EB88A9-CAB6-4982-BB1F-C7BC8AE4C3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1" y="5093955"/>
            <a:ext cx="2487263" cy="123249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DC2B694-AEF7-43B5-B93D-746C177349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4716360" y="6223077"/>
            <a:ext cx="1669336" cy="5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292625" y="5996435"/>
            <a:ext cx="1669336" cy="549744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/>
        </p:nvSpPr>
        <p:spPr>
          <a:xfrm rot="5400000">
            <a:off x="1489272" y="-141146"/>
            <a:ext cx="604242" cy="35827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ONDERZOEKSFICHES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21488B4-99AF-4B76-A35A-E3335DF9C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276" y="490818"/>
            <a:ext cx="8323772" cy="5876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72D640F2-BB53-499C-8405-684875FAA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0" y="2056969"/>
            <a:ext cx="2529918" cy="752704"/>
          </a:xfrm>
          <a:prstGeom prst="rect">
            <a:avLst/>
          </a:prstGeom>
        </p:spPr>
      </p:pic>
      <p:pic>
        <p:nvPicPr>
          <p:cNvPr id="8" name="Afbeelding 7" descr="Afbeelding met tekst, wapen, boksbeugel&#10;&#10;Automatisch gegenereerde beschrijving">
            <a:extLst>
              <a:ext uri="{FF2B5EF4-FFF2-40B4-BE49-F238E27FC236}">
                <a16:creationId xmlns:a16="http://schemas.microsoft.com/office/drawing/2014/main" id="{0F825474-E184-4456-9F73-FA99303AA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55" y="2944832"/>
            <a:ext cx="2385792" cy="898896"/>
          </a:xfrm>
          <a:prstGeom prst="rect">
            <a:avLst/>
          </a:prstGeom>
        </p:spPr>
      </p:pic>
      <p:pic>
        <p:nvPicPr>
          <p:cNvPr id="17" name="Afbeelding 16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B2352B7-4AAE-4A84-ADB1-FF7EB7EF8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55" y="4071900"/>
            <a:ext cx="2282130" cy="845469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E3E7EA2C-D406-4670-96D8-6E0A7C954D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455" y="5087009"/>
            <a:ext cx="2866684" cy="81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3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D02CED97-BFC2-4FDE-BC9E-EFC9EEE5C8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292625" y="5996435"/>
            <a:ext cx="1669336" cy="549744"/>
          </a:xfrm>
          <a:prstGeom prst="rect">
            <a:avLst/>
          </a:prstGeom>
        </p:spPr>
      </p:pic>
      <p:pic>
        <p:nvPicPr>
          <p:cNvPr id="6" name="Afbeelding 5" descr="Afbeelding met illustratie&#10;&#10;Automatisch gegenereerde beschrijving">
            <a:extLst>
              <a:ext uri="{FF2B5EF4-FFF2-40B4-BE49-F238E27FC236}">
                <a16:creationId xmlns:a16="http://schemas.microsoft.com/office/drawing/2014/main" id="{60AF8CA7-9584-4241-ADAC-DA7496B36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036" y="4476183"/>
            <a:ext cx="1439814" cy="205453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/>
        </p:nvSpPr>
        <p:spPr>
          <a:xfrm rot="5400000">
            <a:off x="1489272" y="-141146"/>
            <a:ext cx="604242" cy="35827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ONDERZOEKSFICHES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23E684A-1B4D-45BA-B190-E948A1787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276" y="490818"/>
            <a:ext cx="8323772" cy="5880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Afbeelding 1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548D1530-D08A-4F68-B68C-45F7F28B7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40" y="2062733"/>
            <a:ext cx="1669336" cy="496663"/>
          </a:xfrm>
          <a:prstGeom prst="rect">
            <a:avLst/>
          </a:prstGeom>
        </p:spPr>
      </p:pic>
      <p:pic>
        <p:nvPicPr>
          <p:cNvPr id="16" name="Afbeelding 15" descr="Afbeelding met tekst, wapen, boksbeugel&#10;&#10;Automatisch gegenereerde beschrijving">
            <a:extLst>
              <a:ext uri="{FF2B5EF4-FFF2-40B4-BE49-F238E27FC236}">
                <a16:creationId xmlns:a16="http://schemas.microsoft.com/office/drawing/2014/main" id="{907D0FCC-958E-4588-B401-6867164AB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265" y="2663581"/>
            <a:ext cx="1574236" cy="593126"/>
          </a:xfrm>
          <a:prstGeom prst="rect">
            <a:avLst/>
          </a:prstGeom>
        </p:spPr>
      </p:pic>
      <p:pic>
        <p:nvPicPr>
          <p:cNvPr id="17" name="Afbeelding 16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BE24027D-9DD1-4A0B-8D49-104985FA10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265" y="3379732"/>
            <a:ext cx="1505836" cy="55787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459FF7B-CC9C-4C61-B0DA-931AC59D0E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840" y="4100806"/>
            <a:ext cx="1891547" cy="53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3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ownload Free png Congrats North Fork Chocolate Company - Transparent Cute  Arrow Png ... - DLPNG.com">
            <a:extLst>
              <a:ext uri="{FF2B5EF4-FFF2-40B4-BE49-F238E27FC236}">
                <a16:creationId xmlns:a16="http://schemas.microsoft.com/office/drawing/2014/main" id="{D3FDDD5C-86D4-4E56-BEC8-7AC0AFE6A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2831">
            <a:off x="852708" y="3218413"/>
            <a:ext cx="1877369" cy="15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/>
        </p:nvSpPr>
        <p:spPr>
          <a:xfrm rot="5400000">
            <a:off x="1489272" y="-141146"/>
            <a:ext cx="604242" cy="35827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BESLUIT + ONTWERP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E6BCE11-9AA2-466A-9242-DAE3326C5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038" y="486256"/>
            <a:ext cx="8327546" cy="5885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46E27B8-EF9A-4E24-B8DA-85B689E6D5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292625" y="5996435"/>
            <a:ext cx="1669336" cy="549744"/>
          </a:xfrm>
          <a:prstGeom prst="rect">
            <a:avLst/>
          </a:prstGeom>
        </p:spPr>
      </p:pic>
      <p:pic>
        <p:nvPicPr>
          <p:cNvPr id="6" name="Afbeelding 5" descr="Afbeelding met silhouet, licht&#10;&#10;Automatisch gegenereerde beschrijving">
            <a:extLst>
              <a:ext uri="{FF2B5EF4-FFF2-40B4-BE49-F238E27FC236}">
                <a16:creationId xmlns:a16="http://schemas.microsoft.com/office/drawing/2014/main" id="{EF6FE7CE-51BD-4335-ABC1-AE8DB5D10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412" y="2120631"/>
            <a:ext cx="2615962" cy="1115225"/>
          </a:xfrm>
          <a:prstGeom prst="rect">
            <a:avLst/>
          </a:prstGeom>
        </p:spPr>
      </p:pic>
      <p:pic>
        <p:nvPicPr>
          <p:cNvPr id="16" name="Afbeelding 15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6D3125A1-F04A-4B28-9094-93AD1B76D9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714" y="4819974"/>
            <a:ext cx="2951357" cy="98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ownload Free png Congrats North Fork Chocolate Company - Transparent Cute  Arrow Png ... - DLPNG.com">
            <a:extLst>
              <a:ext uri="{FF2B5EF4-FFF2-40B4-BE49-F238E27FC236}">
                <a16:creationId xmlns:a16="http://schemas.microsoft.com/office/drawing/2014/main" id="{9E1D2B04-2DFA-44BD-AA27-EB367775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95520">
            <a:off x="6755930" y="4096173"/>
            <a:ext cx="1877369" cy="15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/>
        </p:nvSpPr>
        <p:spPr>
          <a:xfrm rot="5400000">
            <a:off x="1489272" y="-141146"/>
            <a:ext cx="604242" cy="35827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MAKEN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E6BCE11-9AA2-466A-9242-DAE3326C5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817" y="486256"/>
            <a:ext cx="5349767" cy="3780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fbeelding 3" descr="Afbeelding met tekst, gereedschap, illustratie&#10;&#10;Automatisch gegenereerde beschrijving">
            <a:extLst>
              <a:ext uri="{FF2B5EF4-FFF2-40B4-BE49-F238E27FC236}">
                <a16:creationId xmlns:a16="http://schemas.microsoft.com/office/drawing/2014/main" id="{7BC0C09B-1007-4940-AB77-5DA5B2DBA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160" y="2086285"/>
            <a:ext cx="2301402" cy="102562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6AE5F60-4710-4941-8D10-EAEBE9C13F26}"/>
              </a:ext>
            </a:extLst>
          </p:cNvPr>
          <p:cNvSpPr txBox="1"/>
          <p:nvPr/>
        </p:nvSpPr>
        <p:spPr>
          <a:xfrm>
            <a:off x="4735235" y="5469048"/>
            <a:ext cx="502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>
                <a:solidFill>
                  <a:srgbClr val="00B050"/>
                </a:solidFill>
                <a:latin typeface="+mj-lt"/>
                <a:cs typeface="Aharoni" panose="020B0604020202020204" pitchFamily="2" charset="-79"/>
              </a:rPr>
              <a:t>Volgens het ontwerp!</a:t>
            </a:r>
          </a:p>
        </p:txBody>
      </p:sp>
      <p:pic>
        <p:nvPicPr>
          <p:cNvPr id="18" name="Afbeelding 17" descr="Afbeelding met illustratie&#10;&#10;Automatisch gegenereerde beschrijving">
            <a:extLst>
              <a:ext uri="{FF2B5EF4-FFF2-40B4-BE49-F238E27FC236}">
                <a16:creationId xmlns:a16="http://schemas.microsoft.com/office/drawing/2014/main" id="{CA05B0BC-E42F-45BF-99F1-0EDC726DB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473201" y="2023655"/>
            <a:ext cx="2044047" cy="4500409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A37B567-EA16-488C-A44E-9C5C70AB3F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illustratie&#10;&#10;Automatisch gegenereerde beschrijving">
            <a:extLst>
              <a:ext uri="{FF2B5EF4-FFF2-40B4-BE49-F238E27FC236}">
                <a16:creationId xmlns:a16="http://schemas.microsoft.com/office/drawing/2014/main" id="{D138D327-1217-42D1-90B3-013DEDFA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6266" y="1952366"/>
            <a:ext cx="2906801" cy="466809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769404" y="1419413"/>
            <a:ext cx="3256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IN GEBRUIK NEMEN </a:t>
            </a:r>
          </a:p>
        </p:txBody>
      </p:sp>
      <p:pic>
        <p:nvPicPr>
          <p:cNvPr id="11" name="Afbeelding 10" descr="Afbeelding met illustratie&#10;&#10;Automatisch gegenereerde beschrijving">
            <a:extLst>
              <a:ext uri="{FF2B5EF4-FFF2-40B4-BE49-F238E27FC236}">
                <a16:creationId xmlns:a16="http://schemas.microsoft.com/office/drawing/2014/main" id="{A396463C-0B71-4C0C-AFA5-3F22FA4E6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283" y="5062152"/>
            <a:ext cx="3563612" cy="102562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7594490-261B-4100-A116-B430EC0149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4716360" y="6223077"/>
            <a:ext cx="1669336" cy="54974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CEB9C9-CF6B-47EB-83A0-46BC83937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402"/>
          <a:stretch/>
        </p:blipFill>
        <p:spPr>
          <a:xfrm>
            <a:off x="6314895" y="238966"/>
            <a:ext cx="5171711" cy="6385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17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546F8927-97AE-4FCF-93FB-F86716402A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292625" y="5996435"/>
            <a:ext cx="1669336" cy="549744"/>
          </a:xfrm>
          <a:prstGeom prst="rect">
            <a:avLst/>
          </a:prstGeom>
        </p:spPr>
      </p:pic>
      <p:pic>
        <p:nvPicPr>
          <p:cNvPr id="15" name="Picture 2" descr="Download Free png Congrats North Fork Chocolate Company - Transparent Cute  Arrow Png ... - DLPNG.com">
            <a:extLst>
              <a:ext uri="{FF2B5EF4-FFF2-40B4-BE49-F238E27FC236}">
                <a16:creationId xmlns:a16="http://schemas.microsoft.com/office/drawing/2014/main" id="{1999CCA3-C50D-416F-BAF3-1AD1E4A4F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2831">
            <a:off x="1324965" y="3149915"/>
            <a:ext cx="1890624" cy="15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2441080" y="-1092955"/>
            <a:ext cx="604242" cy="54864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769404" y="1419413"/>
            <a:ext cx="45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EVALUEREN - COMMUNICEREN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C150D8A-B9A6-423C-9510-05B0B8D47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591" y="4750090"/>
            <a:ext cx="3509407" cy="112002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2A0BE54-5B7F-4BAB-9A6C-D20CB89265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65" y="2143956"/>
            <a:ext cx="2462359" cy="103331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B462356-16C8-40BF-BC51-6FCEF2ED90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6722" y="469900"/>
            <a:ext cx="5444343" cy="6227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0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769404" y="1419413"/>
            <a:ext cx="3256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REFLECTIES ervaring </a:t>
            </a:r>
          </a:p>
        </p:txBody>
      </p:sp>
      <p:sp>
        <p:nvSpPr>
          <p:cNvPr id="3" name="Tekstballon: ovaal 2">
            <a:extLst>
              <a:ext uri="{FF2B5EF4-FFF2-40B4-BE49-F238E27FC236}">
                <a16:creationId xmlns:a16="http://schemas.microsoft.com/office/drawing/2014/main" id="{1E5610C0-1079-40D7-A023-DE462E98AD13}"/>
              </a:ext>
            </a:extLst>
          </p:cNvPr>
          <p:cNvSpPr/>
          <p:nvPr/>
        </p:nvSpPr>
        <p:spPr>
          <a:xfrm>
            <a:off x="2539986" y="2866178"/>
            <a:ext cx="2370375" cy="1982551"/>
          </a:xfrm>
          <a:prstGeom prst="wedgeEllipseCallout">
            <a:avLst>
              <a:gd name="adj1" fmla="val 31475"/>
              <a:gd name="adj2" fmla="val 63125"/>
            </a:avLst>
          </a:prstGeom>
          <a:ln>
            <a:solidFill>
              <a:srgbClr val="562FC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dirty="0"/>
              <a:t>Als </a:t>
            </a:r>
            <a:r>
              <a:rPr lang="nl-NL" sz="2000" dirty="0">
                <a:solidFill>
                  <a:srgbClr val="562FC5"/>
                </a:solidFill>
              </a:rPr>
              <a:t>niet technisch </a:t>
            </a:r>
            <a:r>
              <a:rPr lang="nl-NL" sz="2000" dirty="0"/>
              <a:t>aangelegde leerkracht, Goed haalbaar!</a:t>
            </a:r>
            <a:endParaRPr lang="nl-BE" sz="2000" dirty="0"/>
          </a:p>
        </p:txBody>
      </p:sp>
      <p:sp>
        <p:nvSpPr>
          <p:cNvPr id="8" name="Tekstballon: rechthoek met afgeronde hoeken 7">
            <a:extLst>
              <a:ext uri="{FF2B5EF4-FFF2-40B4-BE49-F238E27FC236}">
                <a16:creationId xmlns:a16="http://schemas.microsoft.com/office/drawing/2014/main" id="{3801D3D4-C294-46CA-A81D-E3D0CF90742A}"/>
              </a:ext>
            </a:extLst>
          </p:cNvPr>
          <p:cNvSpPr/>
          <p:nvPr/>
        </p:nvSpPr>
        <p:spPr>
          <a:xfrm>
            <a:off x="549081" y="4631436"/>
            <a:ext cx="1981200" cy="1484967"/>
          </a:xfrm>
          <a:prstGeom prst="wedgeRoundRectCallout">
            <a:avLst>
              <a:gd name="adj1" fmla="val 31680"/>
              <a:gd name="adj2" fmla="val -78618"/>
              <a:gd name="adj3" fmla="val 16667"/>
            </a:avLst>
          </a:prstGeom>
          <a:ln>
            <a:solidFill>
              <a:srgbClr val="33C6F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b="0" i="0" dirty="0">
                <a:solidFill>
                  <a:srgbClr val="000000"/>
                </a:solidFill>
                <a:effectLst/>
                <a:latin typeface="Corbel Light" panose="020B0303020204020204" pitchFamily="34" charset="0"/>
              </a:rPr>
              <a:t>Het materiaal van Plug-</a:t>
            </a:r>
            <a:r>
              <a:rPr lang="nl-NL" sz="2000" b="0" i="0" dirty="0" err="1">
                <a:solidFill>
                  <a:srgbClr val="000000"/>
                </a:solidFill>
                <a:effectLst/>
                <a:latin typeface="Corbel Light" panose="020B0303020204020204" pitchFamily="34" charset="0"/>
              </a:rPr>
              <a:t>it</a:t>
            </a:r>
            <a:r>
              <a:rPr lang="nl-NL" sz="2000" b="0" i="0" dirty="0">
                <a:solidFill>
                  <a:srgbClr val="000000"/>
                </a:solidFill>
                <a:effectLst/>
                <a:latin typeface="Corbel Light" panose="020B0303020204020204" pitchFamily="34" charset="0"/>
              </a:rPr>
              <a:t> is nu raadpleegbaar tijdens hun vrije werktijd.</a:t>
            </a:r>
            <a:endParaRPr lang="nl-BE" sz="2000" dirty="0">
              <a:latin typeface="Corbel Light" panose="020B0303020204020204" pitchFamily="34" charset="0"/>
            </a:endParaRPr>
          </a:p>
        </p:txBody>
      </p:sp>
      <p:sp>
        <p:nvSpPr>
          <p:cNvPr id="9" name="Tekstballon: rechthoek 8">
            <a:extLst>
              <a:ext uri="{FF2B5EF4-FFF2-40B4-BE49-F238E27FC236}">
                <a16:creationId xmlns:a16="http://schemas.microsoft.com/office/drawing/2014/main" id="{85312E84-BE9B-478E-AFD8-63309548E852}"/>
              </a:ext>
            </a:extLst>
          </p:cNvPr>
          <p:cNvSpPr/>
          <p:nvPr/>
        </p:nvSpPr>
        <p:spPr>
          <a:xfrm>
            <a:off x="2654496" y="5273875"/>
            <a:ext cx="4735169" cy="1300032"/>
          </a:xfrm>
          <a:prstGeom prst="wedgeRectCallout">
            <a:avLst>
              <a:gd name="adj1" fmla="val 23102"/>
              <a:gd name="adj2" fmla="val -78723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b="0" i="0" dirty="0">
                <a:solidFill>
                  <a:srgbClr val="000000"/>
                </a:solidFill>
                <a:effectLst/>
                <a:latin typeface="Eras Medium ITC" panose="020B0602030504020804" pitchFamily="34" charset="0"/>
              </a:rPr>
              <a:t>Het was mooi om te zien hoe de kleuters konden </a:t>
            </a:r>
            <a:r>
              <a:rPr lang="nl-NL" sz="2000" b="1" i="0" dirty="0">
                <a:solidFill>
                  <a:srgbClr val="FFC000"/>
                </a:solidFill>
                <a:effectLst/>
                <a:latin typeface="Eras Medium ITC" panose="020B0602030504020804" pitchFamily="34" charset="0"/>
              </a:rPr>
              <a:t>samenwerken</a:t>
            </a:r>
            <a:r>
              <a:rPr lang="nl-NL" sz="2000" b="0" i="0" dirty="0">
                <a:solidFill>
                  <a:srgbClr val="000000"/>
                </a:solidFill>
                <a:effectLst/>
                <a:latin typeface="Eras Medium ITC" panose="020B0602030504020804" pitchFamily="34" charset="0"/>
              </a:rPr>
              <a:t> aan iets. Groot en klein, ze hielpen elkaar allemaal! </a:t>
            </a:r>
            <a:endParaRPr lang="nl-BE" sz="2000" dirty="0">
              <a:latin typeface="Eras Medium ITC" panose="020B0602030504020804" pitchFamily="34" charset="0"/>
            </a:endParaRPr>
          </a:p>
        </p:txBody>
      </p:sp>
      <p:sp>
        <p:nvSpPr>
          <p:cNvPr id="12" name="Tekstballon: rechthoek 11">
            <a:extLst>
              <a:ext uri="{FF2B5EF4-FFF2-40B4-BE49-F238E27FC236}">
                <a16:creationId xmlns:a16="http://schemas.microsoft.com/office/drawing/2014/main" id="{24C01381-1C9A-4F36-A13B-5AA9F7935109}"/>
              </a:ext>
            </a:extLst>
          </p:cNvPr>
          <p:cNvSpPr/>
          <p:nvPr/>
        </p:nvSpPr>
        <p:spPr>
          <a:xfrm>
            <a:off x="347113" y="2079478"/>
            <a:ext cx="2124962" cy="1459854"/>
          </a:xfrm>
          <a:prstGeom prst="wedgeRectCallout">
            <a:avLst>
              <a:gd name="adj1" fmla="val -6489"/>
              <a:gd name="adj2" fmla="val 75348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ze oefenen om op een veilige manier met </a:t>
            </a:r>
            <a:r>
              <a:rPr lang="nl-NL" sz="2000" b="0" i="1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het materiaal om te gaan</a:t>
            </a:r>
            <a:r>
              <a:rPr lang="nl-NL" sz="2000" b="0" i="0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 </a:t>
            </a:r>
            <a:endParaRPr lang="nl-BE" sz="2000" dirty="0">
              <a:solidFill>
                <a:srgbClr val="00B050"/>
              </a:solidFill>
            </a:endParaRPr>
          </a:p>
        </p:txBody>
      </p:sp>
      <p:sp>
        <p:nvSpPr>
          <p:cNvPr id="13" name="Tekstballon: rechthoek met afgeronde hoeken 12">
            <a:extLst>
              <a:ext uri="{FF2B5EF4-FFF2-40B4-BE49-F238E27FC236}">
                <a16:creationId xmlns:a16="http://schemas.microsoft.com/office/drawing/2014/main" id="{2910F936-4FE0-47F3-BC7A-C6D0A57C9E5E}"/>
              </a:ext>
            </a:extLst>
          </p:cNvPr>
          <p:cNvSpPr/>
          <p:nvPr/>
        </p:nvSpPr>
        <p:spPr>
          <a:xfrm>
            <a:off x="4530658" y="1854924"/>
            <a:ext cx="2630288" cy="1167253"/>
          </a:xfrm>
          <a:prstGeom prst="wedgeRoundRectCallout">
            <a:avLst>
              <a:gd name="adj1" fmla="val -11401"/>
              <a:gd name="adj2" fmla="val 84668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nl-NL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 maakt de kinderen heel </a:t>
            </a:r>
            <a:r>
              <a:rPr lang="nl-NL" sz="2000" b="0" i="1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enthousiast</a:t>
            </a:r>
            <a:r>
              <a:rPr lang="nl-NL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!</a:t>
            </a:r>
            <a:endParaRPr lang="nl-BE" sz="2000" dirty="0"/>
          </a:p>
        </p:txBody>
      </p:sp>
      <p:sp>
        <p:nvSpPr>
          <p:cNvPr id="14" name="Tekstballon: rechthoek met afgeronde hoeken 13">
            <a:extLst>
              <a:ext uri="{FF2B5EF4-FFF2-40B4-BE49-F238E27FC236}">
                <a16:creationId xmlns:a16="http://schemas.microsoft.com/office/drawing/2014/main" id="{B6953F93-247F-4FC4-AD1F-044B16A77B1E}"/>
              </a:ext>
            </a:extLst>
          </p:cNvPr>
          <p:cNvSpPr/>
          <p:nvPr/>
        </p:nvSpPr>
        <p:spPr>
          <a:xfrm>
            <a:off x="7945347" y="5334675"/>
            <a:ext cx="2482330" cy="1392003"/>
          </a:xfrm>
          <a:prstGeom prst="wedgeRoundRectCallout">
            <a:avLst>
              <a:gd name="adj1" fmla="val -33133"/>
              <a:gd name="adj2" fmla="val -71406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Z</a:t>
            </a:r>
            <a:r>
              <a:rPr lang="nl-NL" sz="2000" b="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e oefenen om </a:t>
            </a:r>
            <a:r>
              <a:rPr lang="nl-NL" sz="2000" b="0" i="1" dirty="0">
                <a:solidFill>
                  <a:srgbClr val="562FC5"/>
                </a:solidFill>
                <a:effectLst/>
                <a:latin typeface="Comic Sans MS" panose="030F0702030302020204" pitchFamily="66" charset="0"/>
              </a:rPr>
              <a:t>inzicht </a:t>
            </a:r>
            <a:r>
              <a:rPr lang="nl-NL" sz="2000" b="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te krijgen in het </a:t>
            </a:r>
            <a:r>
              <a:rPr lang="nl-NL" sz="2000" b="0" i="1" dirty="0">
                <a:solidFill>
                  <a:srgbClr val="562FC5"/>
                </a:solidFill>
                <a:effectLst/>
                <a:latin typeface="Comic Sans MS" panose="030F0702030302020204" pitchFamily="66" charset="0"/>
              </a:rPr>
              <a:t>bouwen </a:t>
            </a:r>
            <a:r>
              <a:rPr lang="nl-NL" sz="2000" b="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van allerlei dingen.</a:t>
            </a:r>
            <a:endParaRPr lang="nl-BE" sz="2000" dirty="0">
              <a:latin typeface="Comic Sans MS" panose="030F0702030302020204" pitchFamily="66" charset="0"/>
            </a:endParaRPr>
          </a:p>
        </p:txBody>
      </p:sp>
      <p:sp>
        <p:nvSpPr>
          <p:cNvPr id="15" name="Tekstballon: ovaal 14">
            <a:extLst>
              <a:ext uri="{FF2B5EF4-FFF2-40B4-BE49-F238E27FC236}">
                <a16:creationId xmlns:a16="http://schemas.microsoft.com/office/drawing/2014/main" id="{3CFDB73C-DA1B-4E76-91DF-89C5B0683902}"/>
              </a:ext>
            </a:extLst>
          </p:cNvPr>
          <p:cNvSpPr/>
          <p:nvPr/>
        </p:nvSpPr>
        <p:spPr>
          <a:xfrm>
            <a:off x="5593515" y="3088781"/>
            <a:ext cx="3640275" cy="1789192"/>
          </a:xfrm>
          <a:prstGeom prst="wedgeEllipseCallout">
            <a:avLst/>
          </a:prstGeom>
          <a:ln>
            <a:solidFill>
              <a:srgbClr val="E60E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mijn 3de kleuterklas stelt het materiaal al snel voor als oplossing om iets te </a:t>
            </a:r>
            <a:r>
              <a:rPr lang="nl-BE" sz="2000" b="0" i="0" dirty="0">
                <a:solidFill>
                  <a:srgbClr val="E60EBD"/>
                </a:solidFill>
                <a:effectLst/>
                <a:latin typeface="Calibri" panose="020F0502020204030204" pitchFamily="34" charset="0"/>
              </a:rPr>
              <a:t>“fixen” </a:t>
            </a:r>
            <a:r>
              <a:rPr lang="nl-BE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de klas.‘</a:t>
            </a:r>
            <a:endParaRPr lang="nl-BE" sz="2000" dirty="0"/>
          </a:p>
        </p:txBody>
      </p:sp>
      <p:sp>
        <p:nvSpPr>
          <p:cNvPr id="16" name="Tekstballon: rechthoek met afgeronde hoeken 15">
            <a:extLst>
              <a:ext uri="{FF2B5EF4-FFF2-40B4-BE49-F238E27FC236}">
                <a16:creationId xmlns:a16="http://schemas.microsoft.com/office/drawing/2014/main" id="{12A8B865-4237-41F3-903D-7B4D80C6B319}"/>
              </a:ext>
            </a:extLst>
          </p:cNvPr>
          <p:cNvSpPr/>
          <p:nvPr/>
        </p:nvSpPr>
        <p:spPr>
          <a:xfrm>
            <a:off x="9202899" y="1873613"/>
            <a:ext cx="2714845" cy="1618605"/>
          </a:xfrm>
          <a:prstGeom prst="wedgeRoundRectCallout">
            <a:avLst>
              <a:gd name="adj1" fmla="val -95374"/>
              <a:gd name="adj2" fmla="val -2328"/>
              <a:gd name="adj3" fmla="val 16667"/>
            </a:avLst>
          </a:prstGeom>
          <a:ln>
            <a:solidFill>
              <a:srgbClr val="F1030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Kinderen spelen graag met dozen en karton! Ze kunnen hun </a:t>
            </a:r>
            <a:r>
              <a:rPr lang="nl-NL" sz="2000" b="0" i="1" dirty="0">
                <a:solidFill>
                  <a:srgbClr val="ED7D31"/>
                </a:solidFill>
                <a:effectLst/>
                <a:latin typeface="Calibri" panose="020F0502020204030204" pitchFamily="34" charset="0"/>
              </a:rPr>
              <a:t>fantasie</a:t>
            </a:r>
            <a:r>
              <a:rPr lang="nl-NL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gebruiken via de materialen</a:t>
            </a:r>
          </a:p>
        </p:txBody>
      </p:sp>
      <p:sp>
        <p:nvSpPr>
          <p:cNvPr id="17" name="Tekstballon: rechthoek 16">
            <a:extLst>
              <a:ext uri="{FF2B5EF4-FFF2-40B4-BE49-F238E27FC236}">
                <a16:creationId xmlns:a16="http://schemas.microsoft.com/office/drawing/2014/main" id="{33BC4D73-38BA-4291-B268-09C3FE16118F}"/>
              </a:ext>
            </a:extLst>
          </p:cNvPr>
          <p:cNvSpPr/>
          <p:nvPr/>
        </p:nvSpPr>
        <p:spPr>
          <a:xfrm>
            <a:off x="9492224" y="3658900"/>
            <a:ext cx="2136194" cy="1593897"/>
          </a:xfrm>
          <a:prstGeom prst="wedgeRectCallout">
            <a:avLst>
              <a:gd name="adj1" fmla="val 12148"/>
              <a:gd name="adj2" fmla="val 65321"/>
            </a:avLst>
          </a:prstGeom>
          <a:ln>
            <a:solidFill>
              <a:srgbClr val="21E80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000" dirty="0">
                <a:solidFill>
                  <a:srgbClr val="000000"/>
                </a:solidFill>
                <a:latin typeface="Calibri" panose="020F0502020204030204" pitchFamily="34" charset="0"/>
              </a:rPr>
              <a:t>De leerlingen zijn </a:t>
            </a:r>
            <a:r>
              <a:rPr lang="nl-BE" sz="2000" dirty="0">
                <a:solidFill>
                  <a:srgbClr val="21E80C"/>
                </a:solidFill>
                <a:latin typeface="Calibri" panose="020F0502020204030204" pitchFamily="34" charset="0"/>
              </a:rPr>
              <a:t>geprikkeld</a:t>
            </a:r>
            <a:r>
              <a:rPr lang="nl-BE" sz="2000" dirty="0">
                <a:solidFill>
                  <a:srgbClr val="000000"/>
                </a:solidFill>
                <a:latin typeface="Calibri" panose="020F0502020204030204" pitchFamily="34" charset="0"/>
              </a:rPr>
              <a:t>, ze willen hierin nog beter worden</a:t>
            </a:r>
            <a:r>
              <a:rPr lang="nl-NL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!</a:t>
            </a:r>
            <a:endParaRPr lang="nl-BE" sz="2000" dirty="0"/>
          </a:p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4648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2441080" y="-1092955"/>
            <a:ext cx="604242" cy="54864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769404" y="1419413"/>
            <a:ext cx="45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REFLECTIES materialen</a:t>
            </a:r>
          </a:p>
        </p:txBody>
      </p:sp>
      <p:sp>
        <p:nvSpPr>
          <p:cNvPr id="2" name="Rechthoek 1"/>
          <p:cNvSpPr/>
          <p:nvPr/>
        </p:nvSpPr>
        <p:spPr>
          <a:xfrm>
            <a:off x="376518" y="2375649"/>
            <a:ext cx="1170432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sz="2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/>
              <a:t>Verschillende soorten karton</a:t>
            </a:r>
          </a:p>
          <a:p>
            <a:endParaRPr lang="nl-B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/>
              <a:t>Zaagjes: groen/zwart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800" dirty="0"/>
          </a:p>
          <a:p>
            <a:endParaRPr lang="nl-BE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Afbeelding 11" descr="Kraftliner of testliner: wat kies je het best? | RAJA Blog">
            <a:extLst>
              <a:ext uri="{FF2B5EF4-FFF2-40B4-BE49-F238E27FC236}">
                <a16:creationId xmlns:a16="http://schemas.microsoft.com/office/drawing/2014/main" id="{66B3A956-CE53-40B1-B74A-064B2C6A7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853" y="2093854"/>
            <a:ext cx="1621897" cy="121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 descr="Environnement: Les papiers et les cartons se recyclent facilement! |  Communauté de communes du Warndt">
            <a:extLst>
              <a:ext uri="{FF2B5EF4-FFF2-40B4-BE49-F238E27FC236}">
                <a16:creationId xmlns:a16="http://schemas.microsoft.com/office/drawing/2014/main" id="{4137AA80-3EBC-43C6-AA70-C7AEFF4E3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794" y="2375649"/>
            <a:ext cx="3429000" cy="131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Afbeelding 15" descr="Makedo">
            <a:extLst>
              <a:ext uri="{FF2B5EF4-FFF2-40B4-BE49-F238E27FC236}">
                <a16:creationId xmlns:a16="http://schemas.microsoft.com/office/drawing/2014/main" id="{B84D4335-1A09-4532-B4C9-4125ED39CB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5" t="63624" r="53704" b="22751"/>
          <a:stretch/>
        </p:blipFill>
        <p:spPr bwMode="auto">
          <a:xfrm>
            <a:off x="4107323" y="4854960"/>
            <a:ext cx="1988677" cy="14527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Afbeelding 16" descr="Kartonzaag canary - LS, kartonzaag, makedo, wonderzolder.nl">
            <a:extLst>
              <a:ext uri="{FF2B5EF4-FFF2-40B4-BE49-F238E27FC236}">
                <a16:creationId xmlns:a16="http://schemas.microsoft.com/office/drawing/2014/main" id="{B34B823F-3AD0-4EC2-B273-1CE0F97541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081" y="4838003"/>
            <a:ext cx="1467772" cy="175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Afbeelding 17" descr="fold roller, makedo, vouw roller, kartonnen dozen bouwen, wonderzolder.nl">
            <a:extLst>
              <a:ext uri="{FF2B5EF4-FFF2-40B4-BE49-F238E27FC236}">
                <a16:creationId xmlns:a16="http://schemas.microsoft.com/office/drawing/2014/main" id="{964A051C-75F6-49BC-BBC9-51B191BA4A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17500" r="13000" b="20500"/>
          <a:stretch/>
        </p:blipFill>
        <p:spPr bwMode="auto">
          <a:xfrm>
            <a:off x="9724405" y="4915874"/>
            <a:ext cx="1653389" cy="16017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Afbeelding 18" descr="Safe Saw 5+, veiligheidszaadje, makedo, zagen, bouwen met karton, wonderzolder.nl">
            <a:extLst>
              <a:ext uri="{FF2B5EF4-FFF2-40B4-BE49-F238E27FC236}">
                <a16:creationId xmlns:a16="http://schemas.microsoft.com/office/drawing/2014/main" id="{FE2DBCAE-4B0A-4575-9134-29F6156BEC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t="8108" r="2589" b="17568"/>
          <a:stretch/>
        </p:blipFill>
        <p:spPr bwMode="auto">
          <a:xfrm>
            <a:off x="7178514" y="4533571"/>
            <a:ext cx="1965960" cy="2095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20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79174-5E46-42BB-89A0-D5C2ED257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800" y="552055"/>
            <a:ext cx="5988400" cy="484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5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2441080" y="-1092955"/>
            <a:ext cx="604242" cy="54864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769404" y="1419413"/>
            <a:ext cx="45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REFLECTIES materialen</a:t>
            </a:r>
          </a:p>
        </p:txBody>
      </p:sp>
      <p:sp>
        <p:nvSpPr>
          <p:cNvPr id="2" name="Rechthoek 1"/>
          <p:cNvSpPr/>
          <p:nvPr/>
        </p:nvSpPr>
        <p:spPr>
          <a:xfrm>
            <a:off x="376518" y="2375649"/>
            <a:ext cx="11704320" cy="30162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nl-B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/>
              <a:t>Prikkers/schroevendraaier en schroeven</a:t>
            </a:r>
            <a:endParaRPr lang="nl-BE" sz="28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/>
              <a:t>Gele en grijze schroevendraaiers </a:t>
            </a:r>
          </a:p>
          <a:p>
            <a:endParaRPr lang="nl-BE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Afbeelding 14" descr="Makedo - schroevendraaiers - set van 5 stuks - webshop ictLESKISTEN">
            <a:extLst>
              <a:ext uri="{FF2B5EF4-FFF2-40B4-BE49-F238E27FC236}">
                <a16:creationId xmlns:a16="http://schemas.microsoft.com/office/drawing/2014/main" id="{E150F30C-A594-4196-84E1-E89B9F866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357" y="4930940"/>
            <a:ext cx="2368556" cy="1726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Afbeelding 17" descr="makedo schroevendraaier wonderzolder">
            <a:extLst>
              <a:ext uri="{FF2B5EF4-FFF2-40B4-BE49-F238E27FC236}">
                <a16:creationId xmlns:a16="http://schemas.microsoft.com/office/drawing/2014/main" id="{AE5C6FF2-980A-4A6C-B372-3BBE65ABC6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t="17868" r="8621" b="11756"/>
          <a:stretch/>
        </p:blipFill>
        <p:spPr bwMode="auto">
          <a:xfrm>
            <a:off x="8586466" y="4197247"/>
            <a:ext cx="2056550" cy="2051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Makedo">
            <a:extLst>
              <a:ext uri="{FF2B5EF4-FFF2-40B4-BE49-F238E27FC236}">
                <a16:creationId xmlns:a16="http://schemas.microsoft.com/office/drawing/2014/main" id="{99CA0421-831C-4D0E-AC7B-B2276141A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812" y="1866967"/>
            <a:ext cx="3806373" cy="264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23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oaching">
            <a:extLst>
              <a:ext uri="{FF2B5EF4-FFF2-40B4-BE49-F238E27FC236}">
                <a16:creationId xmlns:a16="http://schemas.microsoft.com/office/drawing/2014/main" id="{500D5906-2CB3-45FC-8F7C-99922E7D5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33" y="2680028"/>
            <a:ext cx="41910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769404" y="1419413"/>
            <a:ext cx="3256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PROJECTVOORSTELLING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892885" y="2218977"/>
            <a:ext cx="1044567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voorzie voldoende tijd om te experimenteren en de materialen te leren gebruiken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Coaching en ondersteuning tijdens de activiteit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800" dirty="0"/>
              <a:t>Samenwerking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800" dirty="0"/>
              <a:t>Veilig werken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/>
          </a:p>
        </p:txBody>
      </p:sp>
      <p:sp>
        <p:nvSpPr>
          <p:cNvPr id="12" name="Rechthoek 11"/>
          <p:cNvSpPr/>
          <p:nvPr/>
        </p:nvSpPr>
        <p:spPr>
          <a:xfrm rot="5400000">
            <a:off x="2441080" y="-1092955"/>
            <a:ext cx="604242" cy="54864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769404" y="1419413"/>
            <a:ext cx="45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AANDACHTSPUNTEN</a:t>
            </a:r>
          </a:p>
        </p:txBody>
      </p:sp>
    </p:spTree>
    <p:extLst>
      <p:ext uri="{BB962C8B-B14F-4D97-AF65-F5344CB8AC3E}">
        <p14:creationId xmlns:p14="http://schemas.microsoft.com/office/powerpoint/2010/main" val="32982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8BB5FC46-BB04-4F7C-85C8-EC47273D6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9" t="22100" r="76852" b="33229"/>
          <a:stretch/>
        </p:blipFill>
        <p:spPr bwMode="auto">
          <a:xfrm>
            <a:off x="8905486" y="2368221"/>
            <a:ext cx="3286513" cy="1976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769404" y="1419413"/>
            <a:ext cx="3256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PROJECTVOORSTELLING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874475" y="2368221"/>
            <a:ext cx="104456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motorische vaardigheden ontwikkelen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eigenschappen van materialen al doende ontdekken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via het </a:t>
            </a:r>
            <a:r>
              <a:rPr lang="nl-NL" sz="2800" dirty="0" err="1"/>
              <a:t>stemoov</a:t>
            </a:r>
            <a:r>
              <a:rPr lang="nl-NL" sz="2800" dirty="0"/>
              <a:t> model kan je de activiteit stemmig maken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creatief denken - probleemoplossend denken - samenwerken -  communiceren</a:t>
            </a:r>
            <a:endParaRPr lang="nl-BE" sz="2800" dirty="0"/>
          </a:p>
        </p:txBody>
      </p:sp>
      <p:sp>
        <p:nvSpPr>
          <p:cNvPr id="12" name="Rechthoek 11"/>
          <p:cNvSpPr/>
          <p:nvPr/>
        </p:nvSpPr>
        <p:spPr>
          <a:xfrm rot="5400000">
            <a:off x="2441080" y="-1092955"/>
            <a:ext cx="604242" cy="54864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769404" y="1419413"/>
            <a:ext cx="45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KANSEN</a:t>
            </a:r>
          </a:p>
        </p:txBody>
      </p:sp>
    </p:spTree>
    <p:extLst>
      <p:ext uri="{BB962C8B-B14F-4D97-AF65-F5344CB8AC3E}">
        <p14:creationId xmlns:p14="http://schemas.microsoft.com/office/powerpoint/2010/main" val="74365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769404" y="1419413"/>
            <a:ext cx="3256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PROJECTVOORSTELLING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592253" y="2128333"/>
            <a:ext cx="545034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>
                <a:cs typeface="Calibri"/>
                <a:hlinkClick r:id="rId4"/>
              </a:rPr>
              <a:t>www.ontdektechniektalent.be</a:t>
            </a:r>
            <a:r>
              <a:rPr lang="nl-NL" sz="2800" dirty="0">
                <a:cs typeface="Calibri"/>
              </a:rPr>
              <a:t> </a:t>
            </a:r>
          </a:p>
        </p:txBody>
      </p:sp>
      <p:sp>
        <p:nvSpPr>
          <p:cNvPr id="12" name="Rechthoek 11"/>
          <p:cNvSpPr/>
          <p:nvPr/>
        </p:nvSpPr>
        <p:spPr>
          <a:xfrm rot="5400000">
            <a:off x="2441080" y="-1092955"/>
            <a:ext cx="604242" cy="54864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769404" y="1419413"/>
            <a:ext cx="45879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Website – inspiratiefiches – Plug </a:t>
            </a:r>
            <a:r>
              <a:rPr lang="nl-NL" sz="2400" b="1" dirty="0" err="1">
                <a:solidFill>
                  <a:schemeClr val="bg1"/>
                </a:solidFill>
              </a:rPr>
              <a:t>it</a:t>
            </a:r>
            <a:r>
              <a:rPr lang="nl-NL" sz="2400" b="1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2" name="Afbeelding 2" descr="Afbeelding met tekst, elektronica, schermafbeelding&#10;&#10;Automatisch gegenereerde beschrijving">
            <a:extLst>
              <a:ext uri="{FF2B5EF4-FFF2-40B4-BE49-F238E27FC236}">
                <a16:creationId xmlns:a16="http://schemas.microsoft.com/office/drawing/2014/main" id="{668B91E2-5559-4F81-A7D6-18CF60EB37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934" r="51627" b="6940"/>
          <a:stretch/>
        </p:blipFill>
        <p:spPr>
          <a:xfrm>
            <a:off x="273537" y="3085387"/>
            <a:ext cx="4482823" cy="2039442"/>
          </a:xfrm>
          <a:prstGeom prst="rect">
            <a:avLst/>
          </a:prstGeom>
        </p:spPr>
      </p:pic>
      <p:pic>
        <p:nvPicPr>
          <p:cNvPr id="3" name="Afbeelding 7">
            <a:extLst>
              <a:ext uri="{FF2B5EF4-FFF2-40B4-BE49-F238E27FC236}">
                <a16:creationId xmlns:a16="http://schemas.microsoft.com/office/drawing/2014/main" id="{0E557043-4286-48BD-B8A3-2036563C9D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327" r="49919" b="4386"/>
          <a:stretch/>
        </p:blipFill>
        <p:spPr>
          <a:xfrm>
            <a:off x="4665573" y="2590582"/>
            <a:ext cx="7423160" cy="3567816"/>
          </a:xfrm>
          <a:prstGeom prst="rect">
            <a:avLst/>
          </a:prstGeom>
        </p:spPr>
      </p:pic>
      <p:sp>
        <p:nvSpPr>
          <p:cNvPr id="8" name="Pijl: links 7">
            <a:extLst>
              <a:ext uri="{FF2B5EF4-FFF2-40B4-BE49-F238E27FC236}">
                <a16:creationId xmlns:a16="http://schemas.microsoft.com/office/drawing/2014/main" id="{0D2C411F-5F7D-45CC-A62E-97DD1A5C384D}"/>
              </a:ext>
            </a:extLst>
          </p:cNvPr>
          <p:cNvSpPr/>
          <p:nvPr/>
        </p:nvSpPr>
        <p:spPr>
          <a:xfrm rot="5400000">
            <a:off x="2556597" y="5303899"/>
            <a:ext cx="768048" cy="41435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Pijl: links 24">
            <a:extLst>
              <a:ext uri="{FF2B5EF4-FFF2-40B4-BE49-F238E27FC236}">
                <a16:creationId xmlns:a16="http://schemas.microsoft.com/office/drawing/2014/main" id="{6DCCBC18-7CC3-428B-A292-E5E538F1E7A1}"/>
              </a:ext>
            </a:extLst>
          </p:cNvPr>
          <p:cNvSpPr/>
          <p:nvPr/>
        </p:nvSpPr>
        <p:spPr>
          <a:xfrm rot="9060000">
            <a:off x="5920283" y="6075676"/>
            <a:ext cx="979714" cy="48490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Pijl: links 26">
            <a:extLst>
              <a:ext uri="{FF2B5EF4-FFF2-40B4-BE49-F238E27FC236}">
                <a16:creationId xmlns:a16="http://schemas.microsoft.com/office/drawing/2014/main" id="{2B75DFA1-8A01-4ED0-90E0-156FE5CD0554}"/>
              </a:ext>
            </a:extLst>
          </p:cNvPr>
          <p:cNvSpPr/>
          <p:nvPr/>
        </p:nvSpPr>
        <p:spPr>
          <a:xfrm rot="1620000">
            <a:off x="9734516" y="6078397"/>
            <a:ext cx="979714" cy="48490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2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 naar website Internet pictogram vectorillustratie 575973 - Download Free  Vectors, Vector Bestanden, Ontwerpen Templates">
            <a:extLst>
              <a:ext uri="{FF2B5EF4-FFF2-40B4-BE49-F238E27FC236}">
                <a16:creationId xmlns:a16="http://schemas.microsoft.com/office/drawing/2014/main" id="{EE64143F-85EB-4EC9-A178-543E0F58B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t="11669" r="14547" b="11204"/>
          <a:stretch/>
        </p:blipFill>
        <p:spPr bwMode="auto">
          <a:xfrm>
            <a:off x="315061" y="2109358"/>
            <a:ext cx="2497663" cy="263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192851" y="155275"/>
            <a:ext cx="604242" cy="298994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WEBSITE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9617B3D8-42C8-4934-B70C-F9A9DF140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785" y="131322"/>
            <a:ext cx="8872544" cy="5875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631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 naar website Internet pictogram vectorillustratie 575973 - Download Free  Vectors, Vector Bestanden, Ontwerpen Templates">
            <a:extLst>
              <a:ext uri="{FF2B5EF4-FFF2-40B4-BE49-F238E27FC236}">
                <a16:creationId xmlns:a16="http://schemas.microsoft.com/office/drawing/2014/main" id="{EE64143F-85EB-4EC9-A178-543E0F58B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t="11669" r="14547" b="11204"/>
          <a:stretch/>
        </p:blipFill>
        <p:spPr bwMode="auto">
          <a:xfrm>
            <a:off x="315061" y="2109358"/>
            <a:ext cx="2497663" cy="263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192851" y="155275"/>
            <a:ext cx="604242" cy="298994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LOGIN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47778D5-A86C-4F0A-B065-45325F5798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46" r="10540"/>
          <a:stretch/>
        </p:blipFill>
        <p:spPr>
          <a:xfrm>
            <a:off x="3127786" y="134951"/>
            <a:ext cx="8872544" cy="5871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43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6B70974-D859-4360-ADB1-DD3CB1F02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390" y="1970430"/>
            <a:ext cx="2266536" cy="133006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6996AF-30D5-4DE4-AEC8-582B94B747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647"/>
          <a:stretch/>
        </p:blipFill>
        <p:spPr>
          <a:xfrm>
            <a:off x="327682" y="3236031"/>
            <a:ext cx="2428669" cy="13906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A432221-1307-4148-8588-1B17806172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483"/>
          <a:stretch/>
        </p:blipFill>
        <p:spPr>
          <a:xfrm>
            <a:off x="361019" y="4705971"/>
            <a:ext cx="2428669" cy="140017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0E6C38-5C1D-483B-A015-DDFBBF6B7E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532" r="25115"/>
          <a:stretch/>
        </p:blipFill>
        <p:spPr>
          <a:xfrm>
            <a:off x="2938360" y="3236031"/>
            <a:ext cx="2428669" cy="13906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94B6711-34FE-49F0-A958-D08DBA880C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53" r="49469"/>
          <a:stretch/>
        </p:blipFill>
        <p:spPr>
          <a:xfrm>
            <a:off x="5367031" y="3236031"/>
            <a:ext cx="2610678" cy="13906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0CFEC00-22AF-428A-925D-53849D095A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381"/>
          <a:stretch/>
        </p:blipFill>
        <p:spPr>
          <a:xfrm>
            <a:off x="7900996" y="3232685"/>
            <a:ext cx="2455171" cy="139065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4063D49-7479-4D4F-B9E0-7AD12453B9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535" r="24948"/>
          <a:stretch/>
        </p:blipFill>
        <p:spPr>
          <a:xfrm>
            <a:off x="2894987" y="4705971"/>
            <a:ext cx="2428669" cy="140017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C41C7413-CAE6-4430-94C8-1DED1C2DE4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17" r="49903"/>
          <a:stretch/>
        </p:blipFill>
        <p:spPr>
          <a:xfrm>
            <a:off x="5367029" y="4705970"/>
            <a:ext cx="2533969" cy="140017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6A518F0A-6E7F-4F02-B839-A72B2D0FB4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215"/>
          <a:stretch/>
        </p:blipFill>
        <p:spPr>
          <a:xfrm>
            <a:off x="7900997" y="4712664"/>
            <a:ext cx="2455171" cy="1400175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CC65510-552B-4027-B32A-9110BBD76B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8969" y="1915783"/>
            <a:ext cx="2266535" cy="4229103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489272" y="-141146"/>
            <a:ext cx="604242" cy="35827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LEERLIJNEN 4.0</a:t>
            </a:r>
          </a:p>
        </p:txBody>
      </p:sp>
    </p:spTree>
    <p:extLst>
      <p:ext uri="{BB962C8B-B14F-4D97-AF65-F5344CB8AC3E}">
        <p14:creationId xmlns:p14="http://schemas.microsoft.com/office/powerpoint/2010/main" val="383437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3501766" y="4843848"/>
            <a:ext cx="59312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/>
              <a:t> 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0452286-2511-4AC7-B6B7-E90BB06C4378}"/>
              </a:ext>
            </a:extLst>
          </p:cNvPr>
          <p:cNvSpPr/>
          <p:nvPr/>
        </p:nvSpPr>
        <p:spPr>
          <a:xfrm rot="5400000">
            <a:off x="2117025" y="-768900"/>
            <a:ext cx="604242" cy="483829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C0B95154-ADF1-4BB2-8695-2D7029BC297E}"/>
              </a:ext>
            </a:extLst>
          </p:cNvPr>
          <p:cNvSpPr/>
          <p:nvPr/>
        </p:nvSpPr>
        <p:spPr>
          <a:xfrm rot="5400000">
            <a:off x="1321891" y="26234"/>
            <a:ext cx="604242" cy="32480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F89549D-39E2-4D33-BA54-61AA825B5F1E}"/>
              </a:ext>
            </a:extLst>
          </p:cNvPr>
          <p:cNvSpPr txBox="1"/>
          <p:nvPr/>
        </p:nvSpPr>
        <p:spPr>
          <a:xfrm>
            <a:off x="769404" y="1419413"/>
            <a:ext cx="3954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STEMOOV BASISONDERWIJS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E3332539-490E-484F-AD5C-33849F7386E0}"/>
              </a:ext>
            </a:extLst>
          </p:cNvPr>
          <p:cNvGrpSpPr/>
          <p:nvPr/>
        </p:nvGrpSpPr>
        <p:grpSpPr>
          <a:xfrm>
            <a:off x="336230" y="2739051"/>
            <a:ext cx="9607932" cy="3785014"/>
            <a:chOff x="336229" y="1919111"/>
            <a:chExt cx="11689275" cy="4604953"/>
          </a:xfrm>
        </p:grpSpPr>
        <p:pic>
          <p:nvPicPr>
            <p:cNvPr id="1026" name="Picture 2" descr="Download Free png Congrats North Fork Chocolate Company - Transparent Cute  Arrow Png ... - DLPNG.com">
              <a:extLst>
                <a:ext uri="{FF2B5EF4-FFF2-40B4-BE49-F238E27FC236}">
                  <a16:creationId xmlns:a16="http://schemas.microsoft.com/office/drawing/2014/main" id="{97EA4ABB-8CAA-4FEC-ABF4-34F046C9B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8640">
              <a:off x="9265488" y="3616731"/>
              <a:ext cx="1877369" cy="151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27B68833-962C-44E1-9A0E-D6CBC8168CC7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93"/>
            <a:stretch/>
          </p:blipFill>
          <p:spPr>
            <a:xfrm>
              <a:off x="336229" y="1974549"/>
              <a:ext cx="9167383" cy="4549515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F4C8727-20CB-42C8-A56F-D9E19D3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72395" y="1919111"/>
              <a:ext cx="2753109" cy="1590897"/>
            </a:xfrm>
            <a:prstGeom prst="rect">
              <a:avLst/>
            </a:prstGeom>
          </p:spPr>
        </p:pic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E938162E-CEB7-45A8-92A5-B587643184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pic>
        <p:nvPicPr>
          <p:cNvPr id="6" name="Afbeelding 5" descr="Afbeelding met tekst, teken&#10;&#10;Automatisch gegenereerde beschrijving">
            <a:extLst>
              <a:ext uri="{FF2B5EF4-FFF2-40B4-BE49-F238E27FC236}">
                <a16:creationId xmlns:a16="http://schemas.microsoft.com/office/drawing/2014/main" id="{C6F826EA-083D-4C84-AB31-BC09F70078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656"/>
          <a:stretch/>
        </p:blipFill>
        <p:spPr>
          <a:xfrm rot="882553">
            <a:off x="5963774" y="401117"/>
            <a:ext cx="6196317" cy="237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2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269776" y="78350"/>
            <a:ext cx="604242" cy="31437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LEERLIJNEN 4.0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A942D63-A4FE-41D7-9DED-341086834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463" y="184463"/>
            <a:ext cx="8755817" cy="5887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Afbeelding 23" descr="Afbeelding met tekst&#10;&#10;Automatisch gegenereerde beschrijving">
            <a:extLst>
              <a:ext uri="{FF2B5EF4-FFF2-40B4-BE49-F238E27FC236}">
                <a16:creationId xmlns:a16="http://schemas.microsoft.com/office/drawing/2014/main" id="{F8798016-E439-4807-B96D-E4F57F4F5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57" y="1829247"/>
            <a:ext cx="2393280" cy="4701472"/>
          </a:xfrm>
          <a:prstGeom prst="rect">
            <a:avLst/>
          </a:prstGeom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BD75D37A-F28C-4F26-9E79-292DEA6AB91D}"/>
              </a:ext>
            </a:extLst>
          </p:cNvPr>
          <p:cNvSpPr/>
          <p:nvPr/>
        </p:nvSpPr>
        <p:spPr>
          <a:xfrm>
            <a:off x="4533089" y="6112431"/>
            <a:ext cx="19750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l-NL" sz="44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Energie</a:t>
            </a:r>
          </a:p>
        </p:txBody>
      </p:sp>
      <p:pic>
        <p:nvPicPr>
          <p:cNvPr id="26" name="Graphic 25" descr="Naar rechts wijzende wijsvinger met handrug silhouet">
            <a:extLst>
              <a:ext uri="{FF2B5EF4-FFF2-40B4-BE49-F238E27FC236}">
                <a16:creationId xmlns:a16="http://schemas.microsoft.com/office/drawing/2014/main" id="{EBA679ED-0546-4FBB-BCE5-7645BED93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49660">
            <a:off x="6994527" y="3010461"/>
            <a:ext cx="2190188" cy="2190188"/>
          </a:xfrm>
          <a:prstGeom prst="rect">
            <a:avLst/>
          </a:prstGeom>
        </p:spPr>
      </p:pic>
      <p:pic>
        <p:nvPicPr>
          <p:cNvPr id="27" name="Graphic 26" descr="Naar rechts wijzende wijsvinger met handrug silhouet">
            <a:extLst>
              <a:ext uri="{FF2B5EF4-FFF2-40B4-BE49-F238E27FC236}">
                <a16:creationId xmlns:a16="http://schemas.microsoft.com/office/drawing/2014/main" id="{C8861D6E-7624-4225-9834-82BC88357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932552">
            <a:off x="9748017" y="1673059"/>
            <a:ext cx="2190188" cy="2190188"/>
          </a:xfrm>
          <a:prstGeom prst="rect">
            <a:avLst/>
          </a:prstGeom>
        </p:spPr>
      </p:pic>
      <p:pic>
        <p:nvPicPr>
          <p:cNvPr id="13" name="Graphic 12" descr="Naar rechts wijzende wijsvinger met handrug silhouet">
            <a:extLst>
              <a:ext uri="{FF2B5EF4-FFF2-40B4-BE49-F238E27FC236}">
                <a16:creationId xmlns:a16="http://schemas.microsoft.com/office/drawing/2014/main" id="{446D47ED-6D59-4400-8723-40E1BDBD8F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107510">
            <a:off x="2266839" y="5588002"/>
            <a:ext cx="1238228" cy="1238228"/>
          </a:xfrm>
          <a:prstGeom prst="rect">
            <a:avLst/>
          </a:prstGeom>
        </p:spPr>
      </p:pic>
      <p:pic>
        <p:nvPicPr>
          <p:cNvPr id="14" name="Graphic 13" descr="Naar rechts wijzende wijsvinger met handrug silhouet">
            <a:extLst>
              <a:ext uri="{FF2B5EF4-FFF2-40B4-BE49-F238E27FC236}">
                <a16:creationId xmlns:a16="http://schemas.microsoft.com/office/drawing/2014/main" id="{1AFE9249-B650-47A2-8D30-D432FBA430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107510">
            <a:off x="3270702" y="5601017"/>
            <a:ext cx="1238228" cy="1238228"/>
          </a:xfrm>
          <a:prstGeom prst="rect">
            <a:avLst/>
          </a:prstGeom>
        </p:spPr>
      </p:pic>
      <p:pic>
        <p:nvPicPr>
          <p:cNvPr id="15" name="Graphic 14" descr="Naar rechts wijzende wijsvinger met handrug silhouet">
            <a:extLst>
              <a:ext uri="{FF2B5EF4-FFF2-40B4-BE49-F238E27FC236}">
                <a16:creationId xmlns:a16="http://schemas.microsoft.com/office/drawing/2014/main" id="{6EA907E5-A64E-470D-9C83-B9BF8B5631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107510">
            <a:off x="4772729" y="5612770"/>
            <a:ext cx="1238228" cy="1238228"/>
          </a:xfrm>
          <a:prstGeom prst="rect">
            <a:avLst/>
          </a:prstGeom>
        </p:spPr>
      </p:pic>
      <p:pic>
        <p:nvPicPr>
          <p:cNvPr id="16" name="Graphic 15" descr="Naar rechts wijzende wijsvinger met handrug silhouet">
            <a:extLst>
              <a:ext uri="{FF2B5EF4-FFF2-40B4-BE49-F238E27FC236}">
                <a16:creationId xmlns:a16="http://schemas.microsoft.com/office/drawing/2014/main" id="{CB9A6DAB-AF7A-4260-9DC7-242B70943C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107510">
            <a:off x="5706191" y="5588002"/>
            <a:ext cx="1238228" cy="1238228"/>
          </a:xfrm>
          <a:prstGeom prst="rect">
            <a:avLst/>
          </a:prstGeom>
        </p:spPr>
      </p:pic>
      <p:pic>
        <p:nvPicPr>
          <p:cNvPr id="17" name="Graphic 16" descr="Naar rechts wijzende wijsvinger met handrug silhouet">
            <a:extLst>
              <a:ext uri="{FF2B5EF4-FFF2-40B4-BE49-F238E27FC236}">
                <a16:creationId xmlns:a16="http://schemas.microsoft.com/office/drawing/2014/main" id="{F010A77A-24BC-4332-A9A7-1793DF8C1F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107510">
            <a:off x="6856851" y="5601016"/>
            <a:ext cx="1238228" cy="1238228"/>
          </a:xfrm>
          <a:prstGeom prst="rect">
            <a:avLst/>
          </a:prstGeom>
        </p:spPr>
      </p:pic>
      <p:pic>
        <p:nvPicPr>
          <p:cNvPr id="18" name="Graphic 17" descr="Naar rechts wijzende wijsvinger met handrug silhouet">
            <a:extLst>
              <a:ext uri="{FF2B5EF4-FFF2-40B4-BE49-F238E27FC236}">
                <a16:creationId xmlns:a16="http://schemas.microsoft.com/office/drawing/2014/main" id="{E22C9354-DCE3-4359-86A7-E9F67B859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107510">
            <a:off x="7916231" y="5601016"/>
            <a:ext cx="1238228" cy="12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8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269776" y="78350"/>
            <a:ext cx="604242" cy="31437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LEERLIJNEN 4.0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76EEF3D-748A-4161-8DFE-622185030D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3219484" y="210383"/>
            <a:ext cx="8739164" cy="5887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15DDC33B-EFDE-4E72-94C9-24BB04AB7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57" y="1829247"/>
            <a:ext cx="2393280" cy="4701472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50CF2950-1418-497B-B878-A4931A1BA7E1}"/>
              </a:ext>
            </a:extLst>
          </p:cNvPr>
          <p:cNvSpPr/>
          <p:nvPr/>
        </p:nvSpPr>
        <p:spPr>
          <a:xfrm>
            <a:off x="4533089" y="6112431"/>
            <a:ext cx="19750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l-NL" sz="44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Energie</a:t>
            </a:r>
          </a:p>
        </p:txBody>
      </p:sp>
    </p:spTree>
    <p:extLst>
      <p:ext uri="{BB962C8B-B14F-4D97-AF65-F5344CB8AC3E}">
        <p14:creationId xmlns:p14="http://schemas.microsoft.com/office/powerpoint/2010/main" val="171086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08778C-DE02-45C7-9E01-C1200607F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470" y="204641"/>
            <a:ext cx="6225061" cy="59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269776" y="78350"/>
            <a:ext cx="604242" cy="31437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LEERLIJNEN 4.0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DF43480-E513-42D9-A685-8E73CEE18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0420" y="210383"/>
            <a:ext cx="8668228" cy="5887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F26BB2F6-0449-4704-9187-806176C73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57" y="1829247"/>
            <a:ext cx="2393280" cy="470147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6AF5850C-A85D-45A1-AFCA-1107F82408A1}"/>
              </a:ext>
            </a:extLst>
          </p:cNvPr>
          <p:cNvSpPr/>
          <p:nvPr/>
        </p:nvSpPr>
        <p:spPr>
          <a:xfrm>
            <a:off x="4533089" y="6112431"/>
            <a:ext cx="2929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l-NL" sz="44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Constructie</a:t>
            </a:r>
          </a:p>
        </p:txBody>
      </p:sp>
    </p:spTree>
    <p:extLst>
      <p:ext uri="{BB962C8B-B14F-4D97-AF65-F5344CB8AC3E}">
        <p14:creationId xmlns:p14="http://schemas.microsoft.com/office/powerpoint/2010/main" val="15841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269776" y="78350"/>
            <a:ext cx="604242" cy="31437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LEERLIJNEN 4.0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FE0CADC-50C3-424D-83BE-D0D7F14BE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612" y="210383"/>
            <a:ext cx="8670036" cy="5887969"/>
          </a:xfrm>
          <a:prstGeom prst="rect">
            <a:avLst/>
          </a:prstGeom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BEAF7272-EBCF-482E-8D66-E047D3E89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57" y="1829247"/>
            <a:ext cx="2393280" cy="470147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39B10B44-1D97-4702-ACA6-6E789CD8F643}"/>
              </a:ext>
            </a:extLst>
          </p:cNvPr>
          <p:cNvSpPr/>
          <p:nvPr/>
        </p:nvSpPr>
        <p:spPr>
          <a:xfrm>
            <a:off x="4533089" y="6112431"/>
            <a:ext cx="2929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l-NL" sz="44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Constructie</a:t>
            </a:r>
          </a:p>
        </p:txBody>
      </p:sp>
    </p:spTree>
    <p:extLst>
      <p:ext uri="{BB962C8B-B14F-4D97-AF65-F5344CB8AC3E}">
        <p14:creationId xmlns:p14="http://schemas.microsoft.com/office/powerpoint/2010/main" val="204088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269776" y="78350"/>
            <a:ext cx="604242" cy="31437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LEERLIJNEN 4.0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E7A2B1B-268A-4970-81F3-89C28BD84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612" y="210383"/>
            <a:ext cx="8670036" cy="5887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CEC4E71C-0B99-4F08-8612-4D62FA76C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57" y="1829247"/>
            <a:ext cx="2393280" cy="470147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4704C3E9-E5F4-49B0-98EC-CD80CC0C7F95}"/>
              </a:ext>
            </a:extLst>
          </p:cNvPr>
          <p:cNvSpPr/>
          <p:nvPr/>
        </p:nvSpPr>
        <p:spPr>
          <a:xfrm>
            <a:off x="4533089" y="6112431"/>
            <a:ext cx="24885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l-NL" sz="44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10274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269776" y="78350"/>
            <a:ext cx="604242" cy="31437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LEERLIJNEN 4.0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C3BCA68-C058-49BB-B957-46CCA7E44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612" y="210383"/>
            <a:ext cx="8679004" cy="5887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58D89BC1-83E0-4CB6-A27E-777F0485F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57" y="1829247"/>
            <a:ext cx="2393280" cy="470147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98998147-EB13-46AE-B76C-40546D52E8BD}"/>
              </a:ext>
            </a:extLst>
          </p:cNvPr>
          <p:cNvSpPr/>
          <p:nvPr/>
        </p:nvSpPr>
        <p:spPr>
          <a:xfrm>
            <a:off x="4533089" y="6112431"/>
            <a:ext cx="24885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l-NL" sz="44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28290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269776" y="78350"/>
            <a:ext cx="604242" cy="31437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LEERLIJNEN 4.0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0F6DA8D-620E-4C19-9E5B-061A09A93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612" y="210383"/>
            <a:ext cx="8679003" cy="5887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8C48BCA0-E818-4C1C-A305-9B972F3B1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57" y="1829247"/>
            <a:ext cx="2393280" cy="470147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899FCF37-FB93-4DC6-97B5-42C7C2CBC7C0}"/>
              </a:ext>
            </a:extLst>
          </p:cNvPr>
          <p:cNvSpPr/>
          <p:nvPr/>
        </p:nvSpPr>
        <p:spPr>
          <a:xfrm>
            <a:off x="4533089" y="6112431"/>
            <a:ext cx="59532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l-NL" sz="44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Computationeel denken</a:t>
            </a:r>
          </a:p>
        </p:txBody>
      </p:sp>
    </p:spTree>
    <p:extLst>
      <p:ext uri="{BB962C8B-B14F-4D97-AF65-F5344CB8AC3E}">
        <p14:creationId xmlns:p14="http://schemas.microsoft.com/office/powerpoint/2010/main" val="6311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269776" y="78350"/>
            <a:ext cx="604242" cy="31437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LEERLIJNEN 4.0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E9209F6-4B00-4A70-8C5D-6E3BB4B22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611" y="210383"/>
            <a:ext cx="8679003" cy="5887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C261E6CD-6FE1-4532-84A4-C8A30170C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57" y="1829247"/>
            <a:ext cx="2393280" cy="470147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2A65F3BA-1BFB-4EA7-B19A-09AED7932269}"/>
              </a:ext>
            </a:extLst>
          </p:cNvPr>
          <p:cNvSpPr/>
          <p:nvPr/>
        </p:nvSpPr>
        <p:spPr>
          <a:xfrm>
            <a:off x="4533089" y="6112431"/>
            <a:ext cx="27013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l-NL" sz="44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Biochemie</a:t>
            </a:r>
          </a:p>
        </p:txBody>
      </p:sp>
    </p:spTree>
    <p:extLst>
      <p:ext uri="{BB962C8B-B14F-4D97-AF65-F5344CB8AC3E}">
        <p14:creationId xmlns:p14="http://schemas.microsoft.com/office/powerpoint/2010/main" val="119540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269776" y="78350"/>
            <a:ext cx="604242" cy="31437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VOORBEELD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0ED9F6B1-B49E-48D9-AD99-DAB7D1C396DE}"/>
              </a:ext>
            </a:extLst>
          </p:cNvPr>
          <p:cNvGrpSpPr/>
          <p:nvPr/>
        </p:nvGrpSpPr>
        <p:grpSpPr>
          <a:xfrm>
            <a:off x="5075342" y="84481"/>
            <a:ext cx="4738573" cy="6641928"/>
            <a:chOff x="4533089" y="99567"/>
            <a:chExt cx="4738573" cy="6641928"/>
          </a:xfrm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C7EFE64F-E8B0-4A6B-A3B3-1E94A4C71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8285" y="630318"/>
              <a:ext cx="4313377" cy="61111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8524E92D-7B26-4536-B6E7-499EF43C2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1986" y="504736"/>
              <a:ext cx="4313377" cy="61111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422A8B7C-48B3-4B67-A0FD-8A2D99264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5687" y="378351"/>
              <a:ext cx="4313377" cy="61111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FC0012ED-53F0-4CD4-98AB-138887D89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9388" y="251967"/>
              <a:ext cx="4313377" cy="61111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D2FFB758-C602-4486-BBF2-C81049790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3089" y="99567"/>
              <a:ext cx="4313377" cy="61111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4" name="Rechthoek 33">
            <a:extLst>
              <a:ext uri="{FF2B5EF4-FFF2-40B4-BE49-F238E27FC236}">
                <a16:creationId xmlns:a16="http://schemas.microsoft.com/office/drawing/2014/main" id="{576C7E32-6C20-477E-8BE8-36F64A1C9BEA}"/>
              </a:ext>
            </a:extLst>
          </p:cNvPr>
          <p:cNvSpPr/>
          <p:nvPr/>
        </p:nvSpPr>
        <p:spPr>
          <a:xfrm>
            <a:off x="260448" y="5880444"/>
            <a:ext cx="45658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l-NL" sz="40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Leerkrachtenbundel</a:t>
            </a:r>
          </a:p>
        </p:txBody>
      </p:sp>
    </p:spTree>
    <p:extLst>
      <p:ext uri="{BB962C8B-B14F-4D97-AF65-F5344CB8AC3E}">
        <p14:creationId xmlns:p14="http://schemas.microsoft.com/office/powerpoint/2010/main" val="37773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269776" y="78350"/>
            <a:ext cx="604242" cy="31437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VOORBEELD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C5BB400-35F8-48C6-B973-6ED2465B5219}"/>
              </a:ext>
            </a:extLst>
          </p:cNvPr>
          <p:cNvGrpSpPr/>
          <p:nvPr/>
        </p:nvGrpSpPr>
        <p:grpSpPr>
          <a:xfrm>
            <a:off x="5075342" y="126286"/>
            <a:ext cx="4738573" cy="6600392"/>
            <a:chOff x="4954788" y="-41904"/>
            <a:chExt cx="4859127" cy="6768313"/>
          </a:xfrm>
        </p:grpSpPr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0ED9F6B1-B49E-48D9-AD99-DAB7D1C396DE}"/>
                </a:ext>
              </a:extLst>
            </p:cNvPr>
            <p:cNvGrpSpPr/>
            <p:nvPr/>
          </p:nvGrpSpPr>
          <p:grpSpPr>
            <a:xfrm>
              <a:off x="5075342" y="84481"/>
              <a:ext cx="4738573" cy="6641928"/>
              <a:chOff x="4533089" y="99567"/>
              <a:chExt cx="4738573" cy="6641928"/>
            </a:xfrm>
          </p:grpSpPr>
          <p:pic>
            <p:nvPicPr>
              <p:cNvPr id="25" name="Afbeelding 24">
                <a:extLst>
                  <a:ext uri="{FF2B5EF4-FFF2-40B4-BE49-F238E27FC236}">
                    <a16:creationId xmlns:a16="http://schemas.microsoft.com/office/drawing/2014/main" id="{C7EFE64F-E8B0-4A6B-A3B3-1E94A4C71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8285" y="630318"/>
                <a:ext cx="4313377" cy="611117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4" name="Afbeelding 23">
                <a:extLst>
                  <a:ext uri="{FF2B5EF4-FFF2-40B4-BE49-F238E27FC236}">
                    <a16:creationId xmlns:a16="http://schemas.microsoft.com/office/drawing/2014/main" id="{8524E92D-7B26-4536-B6E7-499EF43C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51986" y="504736"/>
                <a:ext cx="4313377" cy="611117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3" name="Afbeelding 22">
                <a:extLst>
                  <a:ext uri="{FF2B5EF4-FFF2-40B4-BE49-F238E27FC236}">
                    <a16:creationId xmlns:a16="http://schemas.microsoft.com/office/drawing/2014/main" id="{422A8B7C-48B3-4B67-A0FD-8A2D99264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45687" y="378351"/>
                <a:ext cx="4313377" cy="611117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FC0012ED-53F0-4CD4-98AB-138887D89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39388" y="251967"/>
                <a:ext cx="4313377" cy="611117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6" name="Afbeelding 5">
                <a:extLst>
                  <a:ext uri="{FF2B5EF4-FFF2-40B4-BE49-F238E27FC236}">
                    <a16:creationId xmlns:a16="http://schemas.microsoft.com/office/drawing/2014/main" id="{D2FFB758-C602-4486-BBF2-C81049790F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33089" y="99567"/>
                <a:ext cx="4313377" cy="611117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09F5A7D-7F0E-417F-9254-F037201FA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4788" y="-41904"/>
              <a:ext cx="4326794" cy="61111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7" name="Rechthoek 16">
            <a:extLst>
              <a:ext uri="{FF2B5EF4-FFF2-40B4-BE49-F238E27FC236}">
                <a16:creationId xmlns:a16="http://schemas.microsoft.com/office/drawing/2014/main" id="{E036FFA2-61A7-4240-8B06-BA675232C69A}"/>
              </a:ext>
            </a:extLst>
          </p:cNvPr>
          <p:cNvSpPr/>
          <p:nvPr/>
        </p:nvSpPr>
        <p:spPr>
          <a:xfrm>
            <a:off x="260448" y="5880444"/>
            <a:ext cx="39910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l-NL" sz="40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Leerlingenbundel</a:t>
            </a:r>
          </a:p>
        </p:txBody>
      </p:sp>
    </p:spTree>
    <p:extLst>
      <p:ext uri="{BB962C8B-B14F-4D97-AF65-F5344CB8AC3E}">
        <p14:creationId xmlns:p14="http://schemas.microsoft.com/office/powerpoint/2010/main" val="19733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269776" y="78350"/>
            <a:ext cx="604242" cy="31437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VOORBEELD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E036FFA2-61A7-4240-8B06-BA675232C69A}"/>
              </a:ext>
            </a:extLst>
          </p:cNvPr>
          <p:cNvSpPr/>
          <p:nvPr/>
        </p:nvSpPr>
        <p:spPr>
          <a:xfrm>
            <a:off x="260448" y="5880444"/>
            <a:ext cx="93883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l-NL" sz="40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Eventueel aanvullende </a:t>
            </a:r>
            <a:r>
              <a:rPr lang="nl-NL" sz="4000" b="1" spc="50" dirty="0" err="1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onderzoeksfiche</a:t>
            </a:r>
            <a:r>
              <a:rPr lang="nl-NL" sz="40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(s)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7629E24-7507-4F17-9F9E-E6B64DFB2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275" y="131322"/>
            <a:ext cx="8277167" cy="5815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160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269776" y="78350"/>
            <a:ext cx="604242" cy="31437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VOORBEELD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E036FFA2-61A7-4240-8B06-BA675232C69A}"/>
              </a:ext>
            </a:extLst>
          </p:cNvPr>
          <p:cNvSpPr/>
          <p:nvPr/>
        </p:nvSpPr>
        <p:spPr>
          <a:xfrm>
            <a:off x="260448" y="5880444"/>
            <a:ext cx="93883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l-NL" sz="40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Eventueel aanvullende </a:t>
            </a:r>
            <a:r>
              <a:rPr lang="nl-NL" sz="4000" b="1" spc="50" dirty="0" err="1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onderzoeksfiche</a:t>
            </a:r>
            <a:r>
              <a:rPr lang="nl-NL" sz="40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(s)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CEC9082-2F07-4DC9-B8D6-591CD3870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274" y="131322"/>
            <a:ext cx="8277167" cy="5815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93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9627" r="62225" b="65777"/>
          <a:stretch/>
        </p:blipFill>
        <p:spPr>
          <a:xfrm>
            <a:off x="0" y="6316824"/>
            <a:ext cx="12192000" cy="541176"/>
          </a:xfrm>
          <a:prstGeom prst="rect">
            <a:avLst/>
          </a:prstGeom>
          <a:solidFill>
            <a:srgbClr val="FFFEFB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6D99FD-F4BF-417A-A6E6-AD43E3C1C122}"/>
              </a:ext>
            </a:extLst>
          </p:cNvPr>
          <p:cNvGrpSpPr/>
          <p:nvPr/>
        </p:nvGrpSpPr>
        <p:grpSpPr>
          <a:xfrm>
            <a:off x="3771900" y="0"/>
            <a:ext cx="4648200" cy="6176963"/>
            <a:chOff x="3810000" y="0"/>
            <a:chExt cx="4571999" cy="62508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9BF1A1-06C6-4F7C-B54C-B013FF434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258" t="6243" r="7659" b="6692"/>
            <a:stretch/>
          </p:blipFill>
          <p:spPr>
            <a:xfrm>
              <a:off x="3810000" y="0"/>
              <a:ext cx="4571999" cy="6250864"/>
            </a:xfrm>
            <a:prstGeom prst="rect">
              <a:avLst/>
            </a:prstGeom>
          </p:spPr>
        </p:pic>
        <p:pic>
          <p:nvPicPr>
            <p:cNvPr id="7" name="Graphic 6" descr="Scientist">
              <a:extLst>
                <a:ext uri="{FF2B5EF4-FFF2-40B4-BE49-F238E27FC236}">
                  <a16:creationId xmlns:a16="http://schemas.microsoft.com/office/drawing/2014/main" id="{4D29BA17-E277-44B2-BEC7-0DB1F1466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25212" y="2671115"/>
              <a:ext cx="1870788" cy="1870788"/>
            </a:xfrm>
            <a:prstGeom prst="rect">
              <a:avLst/>
            </a:prstGeom>
          </p:spPr>
        </p:pic>
        <p:pic>
          <p:nvPicPr>
            <p:cNvPr id="8" name="Graphic 7" descr="Head with gears">
              <a:extLst>
                <a:ext uri="{FF2B5EF4-FFF2-40B4-BE49-F238E27FC236}">
                  <a16:creationId xmlns:a16="http://schemas.microsoft.com/office/drawing/2014/main" id="{A0FE8972-4EE4-4601-96C5-50D88E42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26829" y="2853062"/>
              <a:ext cx="1506894" cy="1506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10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269776" y="78350"/>
            <a:ext cx="604242" cy="31437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VOORBEELD</a:t>
            </a:r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576C7E32-6C20-477E-8BE8-36F64A1C9BEA}"/>
              </a:ext>
            </a:extLst>
          </p:cNvPr>
          <p:cNvSpPr/>
          <p:nvPr/>
        </p:nvSpPr>
        <p:spPr>
          <a:xfrm>
            <a:off x="260448" y="5880444"/>
            <a:ext cx="33931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l-NL" sz="40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Materialenlijst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C54834B-BB7A-4877-A43F-5B20580AD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556" y="271910"/>
            <a:ext cx="4144274" cy="5871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9B61AB-2285-41D6-BD07-B682D653D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2358" y="269670"/>
            <a:ext cx="4148828" cy="5871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608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269776" y="78350"/>
            <a:ext cx="604242" cy="31437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VOORBEELD</a:t>
            </a:r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576C7E32-6C20-477E-8BE8-36F64A1C9BEA}"/>
              </a:ext>
            </a:extLst>
          </p:cNvPr>
          <p:cNvSpPr/>
          <p:nvPr/>
        </p:nvSpPr>
        <p:spPr>
          <a:xfrm>
            <a:off x="260448" y="5880444"/>
            <a:ext cx="45196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l-NL" sz="4000" b="1" spc="50" dirty="0">
                <a:ln w="9525" cmpd="sng">
                  <a:noFill/>
                  <a:prstDash val="solid"/>
                </a:ln>
                <a:solidFill>
                  <a:srgbClr val="5B9BD5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Doelen/eindtermen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8C83313-F267-467D-BD46-00B3158A9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718" y="1468054"/>
            <a:ext cx="3155578" cy="4448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EF059F-FF9A-4B7C-A83A-8F104762D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796" y="1478497"/>
            <a:ext cx="3155578" cy="4448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09287D0-D89C-40F7-82F7-B103D6C8C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1711" y="1478497"/>
            <a:ext cx="3143793" cy="4442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60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ibliotheken">
            <a:extLst>
              <a:ext uri="{FF2B5EF4-FFF2-40B4-BE49-F238E27FC236}">
                <a16:creationId xmlns:a16="http://schemas.microsoft.com/office/drawing/2014/main" id="{0B9ADA08-454C-41FE-86B4-074079549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46" y="4058194"/>
            <a:ext cx="3663768" cy="25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917204" y="-569078"/>
            <a:ext cx="604242" cy="44386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ONTDEKDOZEN KLEUTERS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6E456A41-E0FB-4803-8931-488B79AC85AE}"/>
              </a:ext>
            </a:extLst>
          </p:cNvPr>
          <p:cNvGrpSpPr/>
          <p:nvPr/>
        </p:nvGrpSpPr>
        <p:grpSpPr>
          <a:xfrm>
            <a:off x="5180906" y="138485"/>
            <a:ext cx="4622001" cy="6430921"/>
            <a:chOff x="5158857" y="138485"/>
            <a:chExt cx="4622001" cy="6430921"/>
          </a:xfrm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0443C609-49B1-4B21-BFB8-C994D2B61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3657" y="443285"/>
              <a:ext cx="4317201" cy="61261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0672CAF7-E309-42AD-984E-54D92C6BD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1257" y="290885"/>
              <a:ext cx="4317201" cy="61261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320EFBA-95CA-4695-B7DC-29BADBC3B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58857" y="138485"/>
              <a:ext cx="4317201" cy="61261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004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pic>
        <p:nvPicPr>
          <p:cNvPr id="13" name="Picture 2" descr="bibliotheken">
            <a:extLst>
              <a:ext uri="{FF2B5EF4-FFF2-40B4-BE49-F238E27FC236}">
                <a16:creationId xmlns:a16="http://schemas.microsoft.com/office/drawing/2014/main" id="{00F0C15D-B17D-4611-B9BB-C7D2D765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46" y="4058194"/>
            <a:ext cx="3663768" cy="25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917204" y="-569078"/>
            <a:ext cx="604242" cy="44386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ONTDEKDOZEN KLEUTERS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A832A45D-06B3-42C7-BCA2-E39C6E19BBC7}"/>
              </a:ext>
            </a:extLst>
          </p:cNvPr>
          <p:cNvGrpSpPr/>
          <p:nvPr/>
        </p:nvGrpSpPr>
        <p:grpSpPr>
          <a:xfrm>
            <a:off x="4685489" y="777005"/>
            <a:ext cx="7253058" cy="5304587"/>
            <a:chOff x="4905796" y="146205"/>
            <a:chExt cx="7253058" cy="5304587"/>
          </a:xfrm>
        </p:grpSpPr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536F7D9D-BB48-461A-B4FE-D942E8699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96105" y="743415"/>
              <a:ext cx="6662749" cy="47073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77A384AC-EAB6-4443-A997-BFBB1EEB8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3705" y="591015"/>
              <a:ext cx="6662749" cy="47073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FE1A35E2-07F2-4A39-A363-C458F7A6A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22833" y="444810"/>
              <a:ext cx="6662749" cy="47073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B73C7BD3-9D21-4C1D-8359-D3D3E9305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8196" y="298605"/>
              <a:ext cx="6662749" cy="47073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2ADCADB3-B5C7-44AD-B268-084495297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5796" y="146205"/>
              <a:ext cx="6662749" cy="47073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195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bibliotheken">
            <a:extLst>
              <a:ext uri="{FF2B5EF4-FFF2-40B4-BE49-F238E27FC236}">
                <a16:creationId xmlns:a16="http://schemas.microsoft.com/office/drawing/2014/main" id="{788CE30E-8329-45E8-8723-FB7008F7F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46" y="4058194"/>
            <a:ext cx="3663768" cy="25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917204" y="-569078"/>
            <a:ext cx="604242" cy="44386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ONTDEKDOZEN KLEUTERS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86889FB-9BA8-41CF-811C-8952A2F99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961" y="548241"/>
            <a:ext cx="3866673" cy="5480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823B4F3-A21D-4B9C-A31B-D1DBE2DB8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002" y="539382"/>
            <a:ext cx="3880951" cy="5498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25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9017685" y="5769484"/>
            <a:ext cx="2906585" cy="957194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810791" y="1419413"/>
            <a:ext cx="3395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>
                <a:solidFill>
                  <a:schemeClr val="bg1"/>
                </a:solidFill>
              </a:rPr>
              <a:t>STERK BASISONDERWIJS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2107768" y="3164568"/>
            <a:ext cx="8562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dirty="0"/>
              <a:t>STERK en KWALITEITSVOL ONDERWIJS ALS </a:t>
            </a:r>
          </a:p>
          <a:p>
            <a:pPr algn="ctr">
              <a:lnSpc>
                <a:spcPct val="150000"/>
              </a:lnSpc>
            </a:pPr>
            <a:r>
              <a:rPr lang="nl-NL" sz="3600" dirty="0"/>
              <a:t>BASIS VOOR DE TOEKOMST </a:t>
            </a:r>
          </a:p>
        </p:txBody>
      </p:sp>
    </p:spTree>
    <p:extLst>
      <p:ext uri="{BB962C8B-B14F-4D97-AF65-F5344CB8AC3E}">
        <p14:creationId xmlns:p14="http://schemas.microsoft.com/office/powerpoint/2010/main" val="3933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94C1-D893-4D8A-B41A-117D1B9D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5" t="28675" r="66704" b="66756"/>
          <a:stretch/>
        </p:blipFill>
        <p:spPr>
          <a:xfrm rot="16200000">
            <a:off x="8493969" y="3159967"/>
            <a:ext cx="6858001" cy="538065"/>
          </a:xfrm>
          <a:prstGeom prst="rect">
            <a:avLst/>
          </a:prstGeom>
          <a:solidFill>
            <a:srgbClr val="FFFEFB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2BDC9-F95C-421D-9F07-104BABFD7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870" y="1439983"/>
            <a:ext cx="6288628" cy="397803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560875-13F3-46A0-B7FE-C3513769D160}"/>
              </a:ext>
            </a:extLst>
          </p:cNvPr>
          <p:cNvSpPr txBox="1">
            <a:spLocks/>
          </p:cNvSpPr>
          <p:nvPr/>
        </p:nvSpPr>
        <p:spPr>
          <a:xfrm>
            <a:off x="1874184" y="438929"/>
            <a:ext cx="9144000" cy="1092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nl-BE" b="1" dirty="0">
                <a:solidFill>
                  <a:schemeClr val="bg1">
                    <a:lumMod val="50000"/>
                  </a:schemeClr>
                </a:solidFill>
                <a:latin typeface="SketchBlockBold" panose="02000000000000000000" pitchFamily="2" charset="0"/>
              </a:rPr>
              <a:t>STEMOOV</a:t>
            </a:r>
            <a:r>
              <a:rPr lang="nl-BE" b="1" dirty="0">
                <a:solidFill>
                  <a:schemeClr val="bg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nl-BE" b="1" dirty="0">
                <a:solidFill>
                  <a:schemeClr val="bg1">
                    <a:lumMod val="50000"/>
                  </a:schemeClr>
                </a:solidFill>
                <a:latin typeface="SketchBlockBold" panose="02000000000000000000" pitchFamily="2" charset="0"/>
              </a:rPr>
              <a:t>2.0</a:t>
            </a:r>
            <a:endParaRPr lang="en-GB" b="1" dirty="0">
              <a:solidFill>
                <a:schemeClr val="bg1">
                  <a:lumMod val="50000"/>
                </a:schemeClr>
              </a:solidFill>
              <a:latin typeface="SketchBlock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930</Words>
  <Application>Microsoft Macintosh PowerPoint</Application>
  <PresentationFormat>Breedbeeld</PresentationFormat>
  <Paragraphs>276</Paragraphs>
  <Slides>85</Slides>
  <Notes>80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85</vt:i4>
      </vt:variant>
    </vt:vector>
  </HeadingPairs>
  <TitlesOfParts>
    <vt:vector size="95" baseType="lpstr">
      <vt:lpstr>Arial</vt:lpstr>
      <vt:lpstr>Bookman Old Style</vt:lpstr>
      <vt:lpstr>Calibri</vt:lpstr>
      <vt:lpstr>Calibri Light</vt:lpstr>
      <vt:lpstr>Comic Sans MS</vt:lpstr>
      <vt:lpstr>Corbel Light</vt:lpstr>
      <vt:lpstr>Eras Medium ITC</vt:lpstr>
      <vt:lpstr>Segoe UI</vt:lpstr>
      <vt:lpstr>SketchBlockBold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Evaluatie</vt:lpstr>
      <vt:lpstr>PowerPoint-presentatie</vt:lpstr>
      <vt:lpstr> Bedankt voor uw aandacht!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Peter Bogaerts</cp:lastModifiedBy>
  <cp:revision>359</cp:revision>
  <cp:lastPrinted>2018-04-17T13:19:18Z</cp:lastPrinted>
  <dcterms:created xsi:type="dcterms:W3CDTF">2017-02-06T18:55:50Z</dcterms:created>
  <dcterms:modified xsi:type="dcterms:W3CDTF">2021-11-18T21:39:44Z</dcterms:modified>
</cp:coreProperties>
</file>